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303" r:id="rId4"/>
    <p:sldId id="301" r:id="rId5"/>
    <p:sldId id="285" r:id="rId6"/>
    <p:sldId id="287" r:id="rId7"/>
    <p:sldId id="297" r:id="rId8"/>
    <p:sldId id="299" r:id="rId9"/>
    <p:sldId id="293" r:id="rId10"/>
    <p:sldId id="298" r:id="rId11"/>
    <p:sldId id="295" r:id="rId12"/>
    <p:sldId id="296" r:id="rId13"/>
    <p:sldId id="302" r:id="rId14"/>
    <p:sldId id="279" r:id="rId15"/>
    <p:sldId id="272" r:id="rId16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8C32F"/>
    <a:srgbClr val="FFFF99"/>
    <a:srgbClr val="9E0B0F"/>
    <a:srgbClr val="A02C2D"/>
    <a:srgbClr val="FDDD00"/>
    <a:srgbClr val="CDCD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 autoAdjust="0"/>
    <p:restoredTop sz="94661" autoAdjust="0"/>
  </p:normalViewPr>
  <p:slideViewPr>
    <p:cSldViewPr snapToGrid="0">
      <p:cViewPr varScale="1">
        <p:scale>
          <a:sx n="81" d="100"/>
          <a:sy n="81" d="100"/>
        </p:scale>
        <p:origin x="667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89577-0A24-4A09-961E-67A1EDB4D12A}" type="datetimeFigureOut">
              <a:rPr lang="pt-BR" smtClean="0"/>
              <a:pPr/>
              <a:t>19/10/2021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99D4B-15A4-403F-8507-58AB2872759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423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A5169-0377-4AC9-A9D1-D4E7C283842A}" type="datetimeFigureOut">
              <a:rPr lang="pt-BR" smtClean="0"/>
              <a:pPr/>
              <a:t>19/10/2021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CB0C2-AC09-4C7C-9B07-7FCB004A96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8887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CB0C2-AC09-4C7C-9B07-7FCB004A967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4140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>
                <a:alpha val="0"/>
              </a:srgbClr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CustomShape 2"/>
          <p:cNvSpPr/>
          <p:nvPr/>
        </p:nvSpPr>
        <p:spPr>
          <a:xfrm>
            <a:off x="4006200" y="3893760"/>
            <a:ext cx="3885480" cy="164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401706" y="3067706"/>
            <a:ext cx="6858000" cy="7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CustomShape 4"/>
          <p:cNvSpPr/>
          <p:nvPr/>
        </p:nvSpPr>
        <p:spPr>
          <a:xfrm>
            <a:off x="0" y="1358894"/>
            <a:ext cx="11087100" cy="16682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/>
            <a:r>
              <a:rPr lang="pt-BR" sz="3200" b="1" spc="-1" dirty="0" smtClean="0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 ATUALIZAÇÃO DA CERTIDÃO DE REGISTRO</a:t>
            </a:r>
            <a:endParaRPr lang="pt-BR" sz="1200" b="1" spc="-1" dirty="0" smtClean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24" name="Imagem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264" y="5071621"/>
            <a:ext cx="1456442" cy="145644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825162" y="4083183"/>
            <a:ext cx="712666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9600" spc="-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31131" y="3129075"/>
            <a:ext cx="979268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pt-BR" sz="3200" b="1" dirty="0" smtClean="0">
                <a:latin typeface="+mj-lt"/>
              </a:rPr>
              <a:t> Deverá ser solicitada anualmente;</a:t>
            </a:r>
          </a:p>
          <a:p>
            <a:endParaRPr lang="pt-BR" sz="3200" b="1" dirty="0" smtClean="0">
              <a:latin typeface="+mj-lt"/>
            </a:endParaRPr>
          </a:p>
          <a:p>
            <a:pPr>
              <a:buFontTx/>
              <a:buChar char="-"/>
            </a:pPr>
            <a:r>
              <a:rPr lang="pt-BR" sz="3200" b="1" dirty="0" smtClean="0">
                <a:latin typeface="+mj-lt"/>
              </a:rPr>
              <a:t> Validade, impressa na Certidão</a:t>
            </a:r>
            <a:endParaRPr lang="pt-BR" sz="2200" dirty="0" smtClean="0">
              <a:latin typeface="+mj-lt"/>
            </a:endParaRPr>
          </a:p>
          <a:p>
            <a:pPr algn="ctr">
              <a:buFontTx/>
              <a:buChar char="-"/>
            </a:pPr>
            <a:r>
              <a:rPr lang="pt-BR" sz="2000" dirty="0" smtClean="0">
                <a:latin typeface="Calibri" pitchFamily="34" charset="0"/>
              </a:rPr>
              <a:t> </a:t>
            </a:r>
            <a:endParaRPr lang="pt-BR" sz="20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0623" y="480276"/>
            <a:ext cx="10021677" cy="1144800"/>
          </a:xfrm>
        </p:spPr>
        <p:txBody>
          <a:bodyPr/>
          <a:lstStyle/>
          <a:p>
            <a:r>
              <a:rPr lang="pt-BR" dirty="0" smtClean="0"/>
              <a:t>6. Ficha de atualização de cadastro 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>
          <a:xfrm>
            <a:off x="864123" y="1700801"/>
            <a:ext cx="10972320" cy="377601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pt-B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Disponível no Site: </a:t>
            </a:r>
            <a:r>
              <a:rPr lang="pt-BR" sz="2800" spc="-1" dirty="0" smtClean="0"/>
              <a:t>igualdade.rs.</a:t>
            </a:r>
            <a:r>
              <a:rPr lang="pt-BR" sz="2800" spc="-1" dirty="0" err="1" smtClean="0"/>
              <a:t>gov.br/serviços/</a:t>
            </a:r>
            <a:r>
              <a:rPr lang="pt-BR" sz="2800" dirty="0" smtClean="0"/>
              <a:t>Divisão de  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   Registros – ficha de cadastro;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Devendo estar: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dirty="0" smtClean="0"/>
              <a:t> Devidamente preenchida;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dirty="0" smtClean="0"/>
              <a:t> Datada;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dirty="0" smtClean="0"/>
              <a:t> Assinada pelo (a) presidente.</a:t>
            </a:r>
          </a:p>
          <a:p>
            <a:endParaRPr lang="pt-BR" dirty="0"/>
          </a:p>
        </p:txBody>
      </p:sp>
      <p:pic>
        <p:nvPicPr>
          <p:cNvPr id="4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82300" y="0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586" y="5118755"/>
            <a:ext cx="1456442" cy="145644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5270" y="480278"/>
            <a:ext cx="10054728" cy="1144800"/>
          </a:xfrm>
        </p:spPr>
        <p:txBody>
          <a:bodyPr/>
          <a:lstStyle/>
          <a:p>
            <a:r>
              <a:rPr lang="pt-BR" dirty="0" smtClean="0"/>
              <a:t>7. Extrato de conta bancária 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>
          <a:xfrm>
            <a:off x="902420" y="1847699"/>
            <a:ext cx="9940428" cy="4384713"/>
          </a:xfrm>
        </p:spPr>
        <p:txBody>
          <a:bodyPr/>
          <a:lstStyle/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>
              <a:lnSpc>
                <a:spcPct val="150000"/>
              </a:lnSpc>
            </a:pPr>
            <a:endParaRPr lang="pt-BR" sz="2800" dirty="0" smtClean="0"/>
          </a:p>
          <a:p>
            <a:pPr lvl="0">
              <a:lnSpc>
                <a:spcPct val="150000"/>
              </a:lnSpc>
            </a:pPr>
            <a:endParaRPr lang="pt-BR" sz="2800" dirty="0" smtClean="0"/>
          </a:p>
          <a:p>
            <a:pPr lvl="0">
              <a:lnSpc>
                <a:spcPct val="150000"/>
              </a:lnSpc>
            </a:pPr>
            <a:endParaRPr lang="pt-BR" sz="2800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Contendo: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dirty="0" smtClean="0"/>
              <a:t>  Identificação do banco;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dirty="0" smtClean="0"/>
              <a:t>  Nome da Entidade;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dirty="0" smtClean="0"/>
              <a:t>  Agência;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dirty="0" smtClean="0"/>
              <a:t>  Conta corrente;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dirty="0" smtClean="0"/>
              <a:t>  Exceto: conta poupança do Banco do Brasil e </a:t>
            </a:r>
            <a:r>
              <a:rPr lang="pt-BR" sz="2800" dirty="0" err="1" smtClean="0"/>
              <a:t>Sicredi</a:t>
            </a:r>
            <a:r>
              <a:rPr lang="pt-BR" sz="2800" dirty="0" smtClean="0"/>
              <a:t> e   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                 bancos virtuais.</a:t>
            </a:r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558" y="5184856"/>
            <a:ext cx="1294861" cy="1456442"/>
          </a:xfrm>
          <a:prstGeom prst="rect">
            <a:avLst/>
          </a:prstGeom>
        </p:spPr>
      </p:pic>
      <p:pic>
        <p:nvPicPr>
          <p:cNvPr id="5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82300" y="2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7307" y="580018"/>
            <a:ext cx="10972320" cy="1144800"/>
          </a:xfrm>
        </p:spPr>
        <p:txBody>
          <a:bodyPr/>
          <a:lstStyle/>
          <a:p>
            <a:r>
              <a:rPr lang="pt-BR" dirty="0" smtClean="0">
                <a:latin typeface="Calibri" pitchFamily="34" charset="0"/>
              </a:rPr>
              <a:t>  Observações importantes: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>
          <a:xfrm>
            <a:off x="939538" y="613255"/>
            <a:ext cx="10087778" cy="1144800"/>
          </a:xfrm>
        </p:spPr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1º - Assistir o Tutorial;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2º - Solicitar o cadastro do administrador;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3º - Providenciar a documentação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4º - Após receber a confirmação do cadastro do administrador: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dirty="0" smtClean="0"/>
              <a:t>    Acessar https://prosocial.rs.gov.br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 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586" y="5118755"/>
            <a:ext cx="1456442" cy="1456442"/>
          </a:xfrm>
          <a:prstGeom prst="rect">
            <a:avLst/>
          </a:prstGeom>
        </p:spPr>
      </p:pic>
      <p:pic>
        <p:nvPicPr>
          <p:cNvPr id="5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82300" y="2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/>
          </p:nvPr>
        </p:nvSpPr>
        <p:spPr>
          <a:xfrm>
            <a:off x="609599" y="506776"/>
            <a:ext cx="11387769" cy="6070294"/>
          </a:xfrm>
        </p:spPr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marL="108000" indent="0">
              <a:buNone/>
            </a:pPr>
            <a:r>
              <a:rPr lang="pt-BR" b="1" dirty="0" smtClean="0"/>
              <a:t>5º - Documentos enviados somente via Portal, devendo 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seguir </a:t>
            </a:r>
            <a:r>
              <a:rPr lang="pt-BR" b="1" dirty="0" smtClean="0"/>
              <a:t>os padrões:  </a:t>
            </a:r>
            <a:r>
              <a:rPr lang="pt-BR" dirty="0" smtClean="0"/>
              <a:t>                                                     </a:t>
            </a:r>
          </a:p>
          <a:p>
            <a:pPr marL="108000" indent="0">
              <a:buNone/>
            </a:pPr>
            <a:r>
              <a:rPr lang="pt-BR" sz="2400" dirty="0" smtClean="0"/>
              <a:t>1) Digitalizados em PDF: </a:t>
            </a:r>
            <a:r>
              <a:rPr lang="pt-BR" sz="2400" dirty="0" smtClean="0"/>
              <a:t>- no sentido correto (vertical);</a:t>
            </a:r>
          </a:p>
          <a:p>
            <a:pPr>
              <a:buNone/>
            </a:pPr>
            <a:r>
              <a:rPr lang="pt-BR" sz="2400" dirty="0" smtClean="0"/>
              <a:t>     </a:t>
            </a:r>
            <a:r>
              <a:rPr lang="pt-BR" sz="2400" dirty="0" smtClean="0"/>
              <a:t>- </a:t>
            </a:r>
            <a:r>
              <a:rPr lang="pt-BR" sz="2400" dirty="0" smtClean="0"/>
              <a:t>separadamente, ou seja, um arquivo para cada documento;</a:t>
            </a:r>
          </a:p>
          <a:p>
            <a:pPr marL="108000" indent="0">
              <a:buNone/>
            </a:pPr>
            <a:r>
              <a:rPr lang="pt-BR" sz="2400" dirty="0" smtClean="0"/>
              <a:t>2) </a:t>
            </a:r>
            <a:r>
              <a:rPr lang="pt-BR" sz="2400" dirty="0" smtClean="0"/>
              <a:t>Arquivo renomeado, com o nome do documento;</a:t>
            </a:r>
          </a:p>
          <a:p>
            <a:pPr marL="108000" indent="0">
              <a:buNone/>
            </a:pPr>
            <a:r>
              <a:rPr lang="pt-BR" sz="2400" dirty="0" smtClean="0"/>
              <a:t>3) </a:t>
            </a:r>
            <a:r>
              <a:rPr lang="pt-BR" sz="2400" dirty="0" smtClean="0"/>
              <a:t>Extensão do arquivo, não poderá ultrapassar a 999KB</a:t>
            </a:r>
          </a:p>
          <a:p>
            <a:pPr marL="108000" indent="0">
              <a:buNone/>
            </a:pPr>
            <a:r>
              <a:rPr lang="pt-BR" sz="2400" dirty="0" smtClean="0"/>
              <a:t>4) </a:t>
            </a:r>
            <a:r>
              <a:rPr lang="pt-BR" sz="2400" dirty="0" smtClean="0"/>
              <a:t>Documentos com mais de uma página, digitalizar em um único arquivo </a:t>
            </a:r>
          </a:p>
          <a:p>
            <a:pPr marL="108000" indent="0">
              <a:buNone/>
            </a:pPr>
            <a:r>
              <a:rPr lang="pt-BR" sz="2400" dirty="0" smtClean="0"/>
              <a:t>5) </a:t>
            </a:r>
            <a:r>
              <a:rPr lang="pt-BR" sz="2400" dirty="0" smtClean="0"/>
              <a:t>Autenticação no verso, não é necessário digitalizar;</a:t>
            </a:r>
          </a:p>
          <a:p>
            <a:pPr marL="108000" indent="0">
              <a:buNone/>
            </a:pPr>
            <a:r>
              <a:rPr lang="pt-BR" sz="2400" dirty="0" smtClean="0"/>
              <a:t>6) </a:t>
            </a:r>
            <a:r>
              <a:rPr lang="pt-BR" sz="2400" dirty="0" smtClean="0"/>
              <a:t>Anexar somente, os documentos listados no </a:t>
            </a:r>
            <a:r>
              <a:rPr lang="pt-BR" sz="2400" i="1" dirty="0" err="1" smtClean="0"/>
              <a:t>Checklist</a:t>
            </a:r>
            <a:r>
              <a:rPr lang="pt-BR" sz="2400" dirty="0" smtClean="0"/>
              <a:t>;</a:t>
            </a:r>
          </a:p>
          <a:p>
            <a:pPr marL="108000" indent="0">
              <a:buNone/>
            </a:pPr>
            <a:r>
              <a:rPr lang="pt-BR" sz="2400" dirty="0" smtClean="0"/>
              <a:t>7) </a:t>
            </a:r>
            <a:r>
              <a:rPr lang="pt-BR" sz="2400" dirty="0" smtClean="0"/>
              <a:t>Iniciar o processo somente, quando estiverem com a </a:t>
            </a:r>
          </a:p>
          <a:p>
            <a:pPr>
              <a:buNone/>
            </a:pPr>
            <a:r>
              <a:rPr lang="pt-BR" sz="2400" dirty="0" smtClean="0"/>
              <a:t>    </a:t>
            </a:r>
            <a:r>
              <a:rPr lang="pt-BR" sz="2400" dirty="0" smtClean="0"/>
              <a:t>documentação </a:t>
            </a:r>
            <a:r>
              <a:rPr lang="pt-BR" sz="2400" dirty="0" smtClean="0"/>
              <a:t>completa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3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82300" y="2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783" y="5184856"/>
            <a:ext cx="1068636" cy="145644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82300" y="2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ixaDeTexto 1"/>
          <p:cNvSpPr txBox="1"/>
          <p:nvPr/>
        </p:nvSpPr>
        <p:spPr>
          <a:xfrm>
            <a:off x="838644" y="969483"/>
            <a:ext cx="929687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chemeClr val="tx1"/>
              </a:buClr>
            </a:pPr>
            <a:r>
              <a:rPr lang="pt-BR" sz="2400" b="1" spc="-1" dirty="0" smtClean="0">
                <a:latin typeface="Calibri" pitchFamily="34" charset="0"/>
              </a:rPr>
              <a:t>SITE: </a:t>
            </a:r>
            <a:r>
              <a:rPr lang="pt-BR" sz="2400" b="1" u="sng" spc="-1" dirty="0" smtClean="0">
                <a:latin typeface="Calibri" pitchFamily="34" charset="0"/>
              </a:rPr>
              <a:t>www.igualdade.rs.gov.br</a:t>
            </a:r>
            <a:endParaRPr lang="pt-BR" sz="2400" b="1" spc="-1" dirty="0" smtClean="0">
              <a:latin typeface="Calibri" pitchFamily="34" charset="0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chemeClr val="tx1"/>
              </a:buClr>
            </a:pPr>
            <a:r>
              <a:rPr lang="pt-BR" sz="2400" b="1" spc="-1" dirty="0" smtClean="0">
                <a:latin typeface="Calibri" pitchFamily="34" charset="0"/>
              </a:rPr>
              <a:t>E-MAIL: registro@igualdade.rs.gov.br</a:t>
            </a: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chemeClr val="tx1"/>
              </a:buClr>
            </a:pPr>
            <a:r>
              <a:rPr lang="pt-BR" sz="2400" b="1" spc="-1" dirty="0" smtClean="0">
                <a:latin typeface="Calibri" pitchFamily="34" charset="0"/>
              </a:rPr>
              <a:t>TELEFONES: 3288.6502/3288.6500</a:t>
            </a: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chemeClr val="tx1"/>
              </a:buClr>
            </a:pPr>
            <a:r>
              <a:rPr lang="pt-BR" sz="2400" b="1" spc="-1" dirty="0" smtClean="0">
                <a:latin typeface="Calibri" pitchFamily="34" charset="0"/>
              </a:rPr>
              <a:t>ENDEREÇO: AV. BORGES DE MEDEIROS, 1501, 8º ANDAR</a:t>
            </a: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chemeClr val="tx1"/>
              </a:buClr>
            </a:pPr>
            <a:r>
              <a:rPr lang="pt-BR" sz="2400" b="1" spc="-1" dirty="0" smtClean="0">
                <a:latin typeface="Calibri" pitchFamily="34" charset="0"/>
              </a:rPr>
              <a:t>CEP: 90119-900 . PORTO ALEGRE - CENTRO</a:t>
            </a: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chemeClr val="tx1"/>
              </a:buClr>
              <a:buFont typeface="Wingdings" pitchFamily="2" charset="2"/>
              <a:buChar char="ü"/>
            </a:pPr>
            <a:endParaRPr lang="pt-BR" sz="2400" b="1" spc="-1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chemeClr val="tx1"/>
              </a:buClr>
              <a:buFont typeface="Wingdings" pitchFamily="2" charset="2"/>
              <a:buChar char="ü"/>
            </a:pPr>
            <a:endParaRPr lang="pt-BR" sz="2400" b="1" spc="-1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chemeClr val="tx1"/>
              </a:buClr>
            </a:pPr>
            <a:r>
              <a:rPr lang="pt-BR" sz="2400" b="1" spc="-1" dirty="0" smtClean="0">
                <a:latin typeface="Calibri" pitchFamily="34" charset="0"/>
              </a:rPr>
              <a:t>AGRADECEMOS A  ATENÇÃO!</a:t>
            </a: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chemeClr val="tx1"/>
              </a:buClr>
              <a:buFont typeface="Wingdings" pitchFamily="2" charset="2"/>
              <a:buChar char="ü"/>
            </a:pPr>
            <a:endParaRPr lang="pt-BR" sz="2400" b="1" spc="-1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Clr>
                <a:schemeClr val="tx1"/>
              </a:buClr>
            </a:pPr>
            <a:r>
              <a:rPr lang="pt-BR" sz="2400" b="1" spc="-1" dirty="0" smtClean="0">
                <a:latin typeface="Calibri" pitchFamily="34" charset="0"/>
              </a:rPr>
              <a:t>ELAINE JUBETTE E MONIQUE GUIMARÃES</a:t>
            </a:r>
            <a:endParaRPr lang="pt-BR" sz="2400" b="1" dirty="0">
              <a:latin typeface="Calibri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586" y="5118755"/>
            <a:ext cx="1456442" cy="145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35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705" y="626098"/>
            <a:ext cx="5166674" cy="516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73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82300" y="2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ixaDeTexto 1"/>
          <p:cNvSpPr txBox="1"/>
          <p:nvPr/>
        </p:nvSpPr>
        <p:spPr>
          <a:xfrm>
            <a:off x="857405" y="243621"/>
            <a:ext cx="9510255" cy="6960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+mj-lt"/>
                <a:cs typeface="Calibri" pitchFamily="34" charset="0"/>
              </a:rPr>
              <a:t>DOCUMENTOS EXIGIDOS PARA A ATUALIZAÇÃO DA CERTIDÃO DE REGISTRO</a:t>
            </a:r>
            <a:endParaRPr lang="pt-BR" sz="3200" dirty="0" smtClean="0">
              <a:latin typeface="+mj-lt"/>
              <a:cs typeface="Calibri" pitchFamily="34" charset="0"/>
            </a:endParaRPr>
          </a:p>
          <a:p>
            <a:pPr algn="ctr"/>
            <a:r>
              <a:rPr lang="pt-BR" sz="3200" b="1" dirty="0" smtClean="0"/>
              <a:t>Decreto Estadual 34627/93</a:t>
            </a:r>
            <a:endParaRPr lang="pt-BR" sz="3200" dirty="0" smtClean="0"/>
          </a:p>
          <a:p>
            <a:pPr algn="ctr"/>
            <a:endParaRPr lang="pt-BR" sz="3200" dirty="0" smtClean="0">
              <a:latin typeface="+mj-lt"/>
              <a:cs typeface="Calibri" pitchFamily="34" charset="0"/>
            </a:endParaRPr>
          </a:p>
          <a:p>
            <a:pPr algn="just"/>
            <a:r>
              <a:rPr lang="pt-BR" sz="2800" dirty="0" smtClean="0"/>
              <a:t>A partir de 01/junho, as atualizações das Certidões, somente poderão serem feitas via site Pró-Social RS -https://prosocial.rs.gov.br e não mais através do envio da documentação na forma física ou por e-mail.</a:t>
            </a:r>
            <a:br>
              <a:rPr lang="pt-BR" sz="2800" dirty="0" smtClean="0"/>
            </a:br>
            <a:r>
              <a:rPr lang="pt-BR" dirty="0" smtClean="0"/>
              <a:t> </a:t>
            </a:r>
          </a:p>
          <a:p>
            <a:r>
              <a:rPr lang="pt-BR" sz="2800" spc="-1" dirty="0" smtClean="0"/>
              <a:t>https://igualdade.rs.gov.br/serviços/divisão de registros</a:t>
            </a:r>
          </a:p>
          <a:p>
            <a:r>
              <a:rPr lang="pt-BR" sz="2800" dirty="0" smtClean="0"/>
              <a:t>Tutorial (com passo a passo e orientações).</a:t>
            </a:r>
          </a:p>
          <a:p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 </a:t>
            </a:r>
            <a:r>
              <a:rPr lang="pt-BR" sz="2800" i="1" spc="-1" dirty="0" err="1" smtClean="0">
                <a:latin typeface="+mj-lt"/>
              </a:rPr>
              <a:t>Checklist</a:t>
            </a:r>
            <a:r>
              <a:rPr lang="pt-BR" sz="2800" i="1" spc="-1" dirty="0" smtClean="0">
                <a:latin typeface="+mj-lt"/>
              </a:rPr>
              <a:t>:</a:t>
            </a:r>
            <a:r>
              <a:rPr lang="pt-BR" sz="2800" spc="-1" dirty="0" smtClean="0">
                <a:latin typeface="+mj-lt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pt-BR" sz="2800" spc="-1" dirty="0" smtClean="0">
                <a:latin typeface="+mj-lt"/>
              </a:rPr>
              <a:t>Atualização da Certidão de Registro</a:t>
            </a:r>
          </a:p>
          <a:p>
            <a:pPr marL="457920" indent="-457200">
              <a:lnSpc>
                <a:spcPct val="100000"/>
              </a:lnSpc>
              <a:spcBef>
                <a:spcPts val="1001"/>
              </a:spcBef>
              <a:buClr>
                <a:schemeClr val="tx1"/>
              </a:buClr>
            </a:pPr>
            <a:endParaRPr lang="pt-BR" sz="2000" spc="-1" dirty="0" smtClean="0">
              <a:latin typeface="Calibri" pitchFamily="34" charset="0"/>
            </a:endParaRPr>
          </a:p>
          <a:p>
            <a:endParaRPr lang="pt-BR" sz="2000" dirty="0">
              <a:latin typeface="Calibri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586" y="5118755"/>
            <a:ext cx="1456442" cy="1456442"/>
          </a:xfrm>
          <a:prstGeom prst="rect">
            <a:avLst/>
          </a:prstGeom>
        </p:spPr>
      </p:pic>
      <p:pic>
        <p:nvPicPr>
          <p:cNvPr id="6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82300" y="0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82300" y="2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209" y="5396165"/>
            <a:ext cx="1461835" cy="1461835"/>
          </a:xfrm>
          <a:prstGeom prst="rect">
            <a:avLst/>
          </a:prstGeom>
        </p:spPr>
      </p:pic>
      <p:pic>
        <p:nvPicPr>
          <p:cNvPr id="6" name="Imagem 5" descr="concessãoeatualizacao printok.jpg"/>
          <p:cNvPicPr>
            <a:picLocks noChangeAspect="1"/>
          </p:cNvPicPr>
          <p:nvPr/>
        </p:nvPicPr>
        <p:blipFill rotWithShape="1">
          <a:blip r:embed="rId5"/>
          <a:srcRect l="7313"/>
          <a:stretch/>
        </p:blipFill>
        <p:spPr>
          <a:xfrm>
            <a:off x="1074655" y="608513"/>
            <a:ext cx="9365933" cy="55455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Requerimento: cadastro do administrador </a:t>
            </a:r>
            <a:endParaRPr lang="pt-BR" dirty="0"/>
          </a:p>
        </p:txBody>
      </p:sp>
      <p:pic>
        <p:nvPicPr>
          <p:cNvPr id="4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82300" y="2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209" y="5396165"/>
            <a:ext cx="1461835" cy="1461835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678729" y="1517715"/>
            <a:ext cx="10903191" cy="4639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3700"/>
              </a:lnSpc>
            </a:pPr>
            <a:r>
              <a:rPr lang="pt-BR" sz="2400" dirty="0"/>
              <a:t>Documento assinado pelo (a) presidente</a:t>
            </a:r>
          </a:p>
          <a:p>
            <a:pPr>
              <a:lnSpc>
                <a:spcPts val="3700"/>
              </a:lnSpc>
              <a:buFont typeface="Wingdings" pitchFamily="2" charset="2"/>
              <a:buChar char="Ø"/>
            </a:pPr>
            <a:r>
              <a:rPr lang="pt-BR" sz="2400" dirty="0"/>
              <a:t> Datado;</a:t>
            </a:r>
          </a:p>
          <a:p>
            <a:pPr lvl="0">
              <a:lnSpc>
                <a:spcPts val="3700"/>
              </a:lnSpc>
              <a:buFont typeface="Wingdings" pitchFamily="2" charset="2"/>
              <a:buChar char="Ø"/>
            </a:pPr>
            <a:r>
              <a:rPr lang="pt-BR" sz="2400" dirty="0"/>
              <a:t> Dirigido à Secretaria de Igualdade, Cidadania, Direitos Humanos e </a:t>
            </a:r>
          </a:p>
          <a:p>
            <a:pPr lvl="0">
              <a:lnSpc>
                <a:spcPts val="3700"/>
              </a:lnSpc>
            </a:pPr>
            <a:r>
              <a:rPr lang="pt-BR" sz="2400" dirty="0"/>
              <a:t>    Assistência Social – Divisão de Registros;</a:t>
            </a:r>
          </a:p>
          <a:p>
            <a:pPr lvl="0">
              <a:lnSpc>
                <a:spcPts val="3700"/>
              </a:lnSpc>
              <a:buFont typeface="Wingdings" pitchFamily="2" charset="2"/>
              <a:buChar char="Ø"/>
            </a:pPr>
            <a:r>
              <a:rPr lang="pt-BR" sz="2400" dirty="0"/>
              <a:t> Contendo: Dados da Entidade (razão social, CNPJ e endereço);</a:t>
            </a:r>
          </a:p>
          <a:p>
            <a:pPr lvl="0">
              <a:lnSpc>
                <a:spcPts val="3700"/>
              </a:lnSpc>
              <a:buFont typeface="Wingdings" pitchFamily="2" charset="2"/>
              <a:buChar char="§"/>
            </a:pPr>
            <a:r>
              <a:rPr lang="pt-BR" sz="2400" dirty="0"/>
              <a:t> CPF e E-mail (do administrador a ser cadastrado)</a:t>
            </a:r>
          </a:p>
          <a:p>
            <a:pPr>
              <a:lnSpc>
                <a:spcPts val="3700"/>
              </a:lnSpc>
              <a:buFont typeface="Wingdings" pitchFamily="2" charset="2"/>
              <a:buChar char="§"/>
            </a:pPr>
            <a:r>
              <a:rPr lang="pt-BR" sz="2400" dirty="0"/>
              <a:t> Objeto: requerer o cadastro, do administrador, do Sistema PRÓ-SOCIAL RS </a:t>
            </a:r>
          </a:p>
          <a:p>
            <a:pPr>
              <a:lnSpc>
                <a:spcPts val="3700"/>
              </a:lnSpc>
              <a:buFont typeface="Wingdings" pitchFamily="2" charset="2"/>
              <a:buChar char="Ø"/>
            </a:pPr>
            <a:r>
              <a:rPr lang="pt-BR" sz="2400" dirty="0"/>
              <a:t> Modelo: </a:t>
            </a:r>
            <a:r>
              <a:rPr lang="pt-BR" sz="2400" spc="-1" dirty="0"/>
              <a:t>https://igualdade.rs.gov.br/serviços/divisão de registros</a:t>
            </a:r>
          </a:p>
          <a:p>
            <a:pPr>
              <a:lnSpc>
                <a:spcPts val="3700"/>
              </a:lnSpc>
              <a:buNone/>
            </a:pPr>
            <a:r>
              <a:rPr lang="pt-BR" sz="2400" dirty="0"/>
              <a:t>    Modelo de requerimento – cadastro do administrador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640" y="376938"/>
            <a:ext cx="10972320" cy="1144800"/>
          </a:xfrm>
        </p:spPr>
        <p:txBody>
          <a:bodyPr/>
          <a:lstStyle/>
          <a:p>
            <a:r>
              <a:rPr lang="pt-BR" dirty="0" smtClean="0"/>
              <a:t>1. Requerimento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914640" y="1131844"/>
            <a:ext cx="10972320" cy="4376806"/>
          </a:xfrm>
        </p:spPr>
        <p:txBody>
          <a:bodyPr/>
          <a:lstStyle/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Documento assinado pelo (a) presidente;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Datado;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</a:t>
            </a:r>
            <a:r>
              <a:rPr lang="pt-BR" sz="2800" dirty="0" smtClean="0"/>
              <a:t>Dirigido à Secretaria de Igualdade, Cidadania, Direitos Humanos e  </a:t>
            </a:r>
          </a:p>
          <a:p>
            <a:pPr lvl="0">
              <a:lnSpc>
                <a:spcPct val="150000"/>
              </a:lnSpc>
            </a:pPr>
            <a:r>
              <a:rPr lang="pt-BR" sz="2800" dirty="0" smtClean="0"/>
              <a:t>    Assistência Social – Secretária Regina Becker;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Dados da Entidade (razão social, CNPJ e endereço);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Objeto: requerer as atualizações da Certidão de Registro 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>e no  </a:t>
            </a:r>
            <a:r>
              <a:rPr lang="pt-BR" sz="2800" dirty="0" smtClean="0"/>
              <a:t>Programa Nota Fiscal Gaúcha.</a:t>
            </a:r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</p:txBody>
      </p:sp>
      <p:pic>
        <p:nvPicPr>
          <p:cNvPr id="4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82300" y="2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586" y="5118755"/>
            <a:ext cx="1456442" cy="145644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2313" y="583915"/>
            <a:ext cx="11315701" cy="1144800"/>
          </a:xfrm>
        </p:spPr>
        <p:txBody>
          <a:bodyPr/>
          <a:lstStyle/>
          <a:p>
            <a:r>
              <a:rPr lang="pt-BR" dirty="0" smtClean="0"/>
              <a:t>2. A</a:t>
            </a:r>
            <a:r>
              <a:rPr lang="pt-BR" spc="-1" dirty="0" smtClean="0"/>
              <a:t>testado de pleno e regular </a:t>
            </a:r>
            <a:r>
              <a:rPr lang="pt-BR" spc="-1" dirty="0" smtClean="0"/>
              <a:t/>
            </a:r>
            <a:br>
              <a:rPr lang="pt-BR" spc="-1" dirty="0" smtClean="0"/>
            </a:br>
            <a:r>
              <a:rPr lang="pt-BR" spc="-1" dirty="0" smtClean="0"/>
              <a:t>funcionamento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559500" y="4902505"/>
            <a:ext cx="11385977" cy="594911"/>
          </a:xfrm>
        </p:spPr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pPr>
              <a:lnSpc>
                <a:spcPct val="150000"/>
              </a:lnSpc>
            </a:pPr>
            <a:endParaRPr lang="pt-BR" sz="2800" dirty="0"/>
          </a:p>
        </p:txBody>
      </p:sp>
      <p:pic>
        <p:nvPicPr>
          <p:cNvPr id="4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82300" y="2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586" y="5085704"/>
            <a:ext cx="1456442" cy="1456442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972313" y="1845389"/>
            <a:ext cx="1033749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Emitido: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dirty="0" smtClean="0"/>
              <a:t>  Pela Prefeitura e assinado pelo (a) prefeito (a) em exercício;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dirty="0" smtClean="0"/>
              <a:t>  Papel timbrado;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Constando: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dirty="0" smtClean="0"/>
              <a:t> Razão social, CNPJ e endereço da Entidade;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dirty="0" smtClean="0"/>
              <a:t> Com a </a:t>
            </a:r>
            <a:r>
              <a:rPr lang="pt-BR" sz="2800" dirty="0" err="1" smtClean="0"/>
              <a:t>nominata</a:t>
            </a:r>
            <a:r>
              <a:rPr lang="pt-BR" sz="2800" dirty="0" smtClean="0"/>
              <a:t> da diretoria atual;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dirty="0" smtClean="0"/>
              <a:t> Data do início e término da gestão. </a:t>
            </a:r>
            <a:endParaRPr lang="pt-B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2404" y="596160"/>
            <a:ext cx="10098795" cy="1010775"/>
          </a:xfrm>
        </p:spPr>
        <p:txBody>
          <a:bodyPr/>
          <a:lstStyle/>
          <a:p>
            <a:r>
              <a:rPr lang="pt-BR" sz="4000" dirty="0" smtClean="0"/>
              <a:t>3. Ata de eleição e posse, da Diretoria em exercício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979821" y="1722819"/>
            <a:ext cx="10179586" cy="4671152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pt-B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Datada;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Menção da eleição e  posse;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Constando: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dirty="0" smtClean="0"/>
              <a:t>  Razão social e CNPJ da Entidade;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800" dirty="0" smtClean="0"/>
              <a:t>  Início e término da gestão,com dia/mês/ano;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/>
              <a:t> Caso não conste os dados exigidos, deverá ser redigida 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>uma </a:t>
            </a:r>
            <a:r>
              <a:rPr lang="pt-BR" sz="2800" dirty="0" smtClean="0"/>
              <a:t>declaração.  </a:t>
            </a:r>
          </a:p>
          <a:p>
            <a:endParaRPr lang="pt-BR" dirty="0"/>
          </a:p>
        </p:txBody>
      </p:sp>
      <p:pic>
        <p:nvPicPr>
          <p:cNvPr id="4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82300" y="0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586" y="5118755"/>
            <a:ext cx="1456442" cy="145644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2404" y="1010571"/>
            <a:ext cx="10972320" cy="483640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4. Comprovante de inscrição e de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situação </a:t>
            </a:r>
            <a:r>
              <a:rPr lang="pt-BR" dirty="0" smtClean="0"/>
              <a:t>cadastral (CNPJ)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• </a:t>
            </a:r>
            <a:r>
              <a:rPr lang="pt-BR" sz="3600" b="1" dirty="0" smtClean="0"/>
              <a:t>Atualizado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3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82300" y="0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586" y="5118755"/>
            <a:ext cx="1456442" cy="145644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547" y="240140"/>
            <a:ext cx="9805865" cy="1266744"/>
          </a:xfrm>
        </p:spPr>
        <p:txBody>
          <a:bodyPr/>
          <a:lstStyle/>
          <a:p>
            <a:pPr lvl="0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5. Balanço Patrimonial e Financeiro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>
          <a:xfrm>
            <a:off x="913547" y="1336370"/>
            <a:ext cx="10213489" cy="537131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pt-BR" sz="9600" dirty="0" smtClean="0"/>
              <a:t> Devendo conter: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pt-BR" sz="9600" dirty="0" smtClean="0"/>
              <a:t>  Exercício do ano anterior ;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pt-BR" sz="9600" dirty="0" smtClean="0"/>
              <a:t>  Razão social;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pt-BR" sz="9600" dirty="0" smtClean="0"/>
              <a:t>  CNPJ;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pt-BR" sz="9600" dirty="0" smtClean="0"/>
              <a:t>  Assinatura do (a) presidente;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pt-BR" sz="9600" dirty="0" smtClean="0"/>
              <a:t>  Carimbo e assinatura do (a) contador (a);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pt-BR" sz="9600" dirty="0" smtClean="0"/>
              <a:t> Até o dia 28/fev será aceito o exercício de 2020, a partir de </a:t>
            </a:r>
            <a:r>
              <a:rPr lang="pt-BR" sz="9600" dirty="0" smtClean="0"/>
              <a:t/>
            </a:r>
            <a:br>
              <a:rPr lang="pt-BR" sz="9600" dirty="0" smtClean="0"/>
            </a:br>
            <a:r>
              <a:rPr lang="pt-BR" sz="9600" dirty="0" smtClean="0"/>
              <a:t>1º </a:t>
            </a:r>
            <a:r>
              <a:rPr lang="pt-BR" sz="9600" dirty="0" smtClean="0"/>
              <a:t>de março, </a:t>
            </a:r>
            <a:r>
              <a:rPr lang="pt-BR" sz="9600" dirty="0" smtClean="0"/>
              <a:t>somente </a:t>
            </a:r>
            <a:r>
              <a:rPr lang="pt-BR" sz="9600" dirty="0" smtClean="0"/>
              <a:t>o de 2021;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pt-BR" sz="9600" dirty="0" smtClean="0"/>
              <a:t> Não pode ser livro caixa.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586" y="5118755"/>
            <a:ext cx="1456442" cy="1456442"/>
          </a:xfrm>
          <a:prstGeom prst="rect">
            <a:avLst/>
          </a:prstGeom>
        </p:spPr>
      </p:pic>
      <p:pic>
        <p:nvPicPr>
          <p:cNvPr id="5" name="Google Shape;21;p5" descr="Google Shape;17;p4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82300" y="2"/>
            <a:ext cx="1409700" cy="4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3770</TotalTime>
  <Words>403</Words>
  <Application>Microsoft Office PowerPoint</Application>
  <PresentationFormat>Widescreen</PresentationFormat>
  <Paragraphs>195</Paragraphs>
  <Slides>15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</vt:lpstr>
      <vt:lpstr>Calibri</vt:lpstr>
      <vt:lpstr>DejaVu Sans</vt:lpstr>
      <vt:lpstr>Symbol</vt:lpstr>
      <vt:lpstr>Wingdings</vt:lpstr>
      <vt:lpstr>Office Theme</vt:lpstr>
      <vt:lpstr>Apresentação do PowerPoint</vt:lpstr>
      <vt:lpstr>Apresentação do PowerPoint</vt:lpstr>
      <vt:lpstr>Apresentação do PowerPoint</vt:lpstr>
      <vt:lpstr>Requerimento: cadastro do administrador </vt:lpstr>
      <vt:lpstr>1. Requerimento</vt:lpstr>
      <vt:lpstr>2. Atestado de pleno e regular  funcionamento</vt:lpstr>
      <vt:lpstr>3. Ata de eleição e posse, da Diretoria em exercício</vt:lpstr>
      <vt:lpstr>    4. Comprovante de inscrição e de  situação cadastral (CNPJ)    • Atualizado       </vt:lpstr>
      <vt:lpstr> 5. Balanço Patrimonial e Financeiro  </vt:lpstr>
      <vt:lpstr>6. Ficha de atualização de cadastro </vt:lpstr>
      <vt:lpstr>7. Extrato de conta bancária </vt:lpstr>
      <vt:lpstr>  Observações importantes: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Denise Ries Russo</dc:creator>
  <cp:lastModifiedBy>Cris</cp:lastModifiedBy>
  <cp:revision>530</cp:revision>
  <cp:lastPrinted>2019-10-21T17:26:57Z</cp:lastPrinted>
  <dcterms:created xsi:type="dcterms:W3CDTF">2019-10-21T12:34:08Z</dcterms:created>
  <dcterms:modified xsi:type="dcterms:W3CDTF">2021-10-19T14:33:00Z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39</vt:i4>
  </property>
</Properties>
</file>