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7" r:id="rId3"/>
    <p:sldId id="257" r:id="rId4"/>
    <p:sldId id="298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9" r:id="rId17"/>
    <p:sldId id="272" r:id="rId1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8C32F"/>
    <a:srgbClr val="FFFF99"/>
    <a:srgbClr val="9E0B0F"/>
    <a:srgbClr val="A02C2D"/>
    <a:srgbClr val="FDDD00"/>
    <a:srgbClr val="CD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4661" autoAdjust="0"/>
  </p:normalViewPr>
  <p:slideViewPr>
    <p:cSldViewPr snapToGrid="0">
      <p:cViewPr varScale="1">
        <p:scale>
          <a:sx n="81" d="100"/>
          <a:sy n="81" d="100"/>
        </p:scale>
        <p:origin x="629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5E653-2955-4A93-9549-FB698C73552C}" type="datetimeFigureOut">
              <a:rPr lang="pt-BR" smtClean="0"/>
              <a:pPr/>
              <a:t>19/10/2021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6036-74ED-4185-A20C-D9504F060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24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77311-1700-4A18-81BB-D05EEB7ECE82}" type="datetimeFigureOut">
              <a:rPr lang="pt-BR" smtClean="0"/>
              <a:pPr/>
              <a:t>19/10/2021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97408-1B29-47DA-B78D-EF41893D6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3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7408-1B29-47DA-B78D-EF41893D6B7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3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ustomShape 2"/>
          <p:cNvSpPr/>
          <p:nvPr/>
        </p:nvSpPr>
        <p:spPr>
          <a:xfrm>
            <a:off x="4006200" y="3893760"/>
            <a:ext cx="3885480" cy="164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01706" y="3067706"/>
            <a:ext cx="6858000" cy="7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CustomShape 4"/>
          <p:cNvSpPr/>
          <p:nvPr/>
        </p:nvSpPr>
        <p:spPr>
          <a:xfrm>
            <a:off x="293914" y="813735"/>
            <a:ext cx="11087100" cy="2127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pt-BR" sz="2400" b="1" spc="-1" dirty="0" smtClean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SECRETARIA DE IGUALDADE, CIDADANIA, DIREITOS</a:t>
            </a:r>
          </a:p>
          <a:p>
            <a:pPr algn="ctr"/>
            <a:r>
              <a:rPr lang="pt-BR" sz="2400" b="1" spc="-1" dirty="0" smtClean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HUMANOS </a:t>
            </a:r>
            <a:r>
              <a:rPr lang="pt-BR" sz="2400" b="1" spc="-1" dirty="0" smtClean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E ASSISTÊNCIA SOCIAL</a:t>
            </a:r>
            <a:endParaRPr lang="pt-BR" sz="2400" b="1" spc="-1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264" y="5071621"/>
            <a:ext cx="1456442" cy="145644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825162" y="4083183"/>
            <a:ext cx="71266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96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2031" y="2057485"/>
            <a:ext cx="97926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+mj-lt"/>
              </a:rPr>
              <a:t>DIVISÃO DE REGISTROS DE ENTIDADES </a:t>
            </a:r>
            <a:r>
              <a:rPr lang="pt-BR" sz="3000" b="1" dirty="0" smtClean="0">
                <a:latin typeface="+mj-lt"/>
              </a:rPr>
              <a:t>CIVIS</a:t>
            </a:r>
            <a:endParaRPr lang="pt-BR" sz="2000" dirty="0" smtClean="0">
              <a:latin typeface="+mj-lt"/>
            </a:endParaRPr>
          </a:p>
          <a:p>
            <a:pPr algn="ctr"/>
            <a:endParaRPr lang="pt-BR" sz="2200" dirty="0" smtClean="0">
              <a:latin typeface="+mj-lt"/>
            </a:endParaRPr>
          </a:p>
          <a:p>
            <a:pPr algn="ctr"/>
            <a:r>
              <a:rPr lang="pt-BR" sz="2800" dirty="0" smtClean="0">
                <a:latin typeface="+mj-lt"/>
              </a:rPr>
              <a:t>Responsável pela:</a:t>
            </a:r>
          </a:p>
          <a:p>
            <a:pPr algn="ctr"/>
            <a:endParaRPr lang="pt-BR" sz="2800" dirty="0" smtClean="0">
              <a:latin typeface="+mj-lt"/>
            </a:endParaRPr>
          </a:p>
          <a:p>
            <a:pPr algn="ctr"/>
            <a:r>
              <a:rPr lang="pt-BR" sz="2800" dirty="0" smtClean="0">
                <a:latin typeface="+mj-lt"/>
              </a:rPr>
              <a:t>• Concessão </a:t>
            </a:r>
            <a:r>
              <a:rPr lang="pt-BR" sz="2800" dirty="0" smtClean="0">
                <a:latin typeface="+mj-lt"/>
              </a:rPr>
              <a:t>e atualização da Certidão de Registro</a:t>
            </a:r>
          </a:p>
          <a:p>
            <a:pPr algn="ctr">
              <a:buFontTx/>
              <a:buChar char="-"/>
            </a:pPr>
            <a:endParaRPr lang="pt-BR" sz="2800" dirty="0" smtClean="0">
              <a:latin typeface="+mj-lt"/>
            </a:endParaRPr>
          </a:p>
          <a:p>
            <a:pPr algn="ctr"/>
            <a:r>
              <a:rPr lang="pt-BR" sz="2800" dirty="0" smtClean="0">
                <a:latin typeface="+mj-lt"/>
              </a:rPr>
              <a:t>• Habilitação </a:t>
            </a:r>
            <a:r>
              <a:rPr lang="pt-BR" sz="2800" dirty="0" smtClean="0">
                <a:latin typeface="+mj-lt"/>
              </a:rPr>
              <a:t>e atualização no </a:t>
            </a:r>
            <a:r>
              <a:rPr lang="pt-BR" sz="2800" dirty="0" smtClean="0">
                <a:latin typeface="+mj-lt"/>
              </a:rPr>
              <a:t>Programa </a:t>
            </a:r>
            <a:r>
              <a:rPr lang="pt-BR" sz="2800" dirty="0" smtClean="0">
                <a:latin typeface="+mj-lt"/>
              </a:rPr>
              <a:t>Nota </a:t>
            </a:r>
            <a:r>
              <a:rPr lang="pt-BR" sz="2800" dirty="0" smtClean="0">
                <a:latin typeface="+mj-lt"/>
              </a:rPr>
              <a:t>Fiscal Gaúcha</a:t>
            </a:r>
            <a:endParaRPr lang="pt-BR" sz="2800" dirty="0" smtClean="0">
              <a:latin typeface="+mj-lt"/>
            </a:endParaRPr>
          </a:p>
          <a:p>
            <a:pPr>
              <a:buFontTx/>
              <a:buChar char="-"/>
            </a:pP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868" y="575088"/>
            <a:ext cx="10972320" cy="1144800"/>
          </a:xfrm>
        </p:spPr>
        <p:txBody>
          <a:bodyPr/>
          <a:lstStyle/>
          <a:p>
            <a:r>
              <a:rPr lang="pt-BR" sz="4000" dirty="0" smtClean="0"/>
              <a:t>6. Ata de eleição e posse, da Diretoria em exercício</a:t>
            </a:r>
            <a:endParaRPr lang="pt-BR" sz="4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1055184" y="1814698"/>
            <a:ext cx="10150929" cy="456223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Datada;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Menção da eleição e  posse;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b="1" dirty="0" smtClean="0"/>
              <a:t> Constando: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Razão social e CNPJ da Entidade;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Início e término da gestão,com dia/mês/ano;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Caso não conste os dados exigidos, deverá ser redigida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uma declaração.  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085" y="848412"/>
            <a:ext cx="9916998" cy="1476224"/>
          </a:xfrm>
        </p:spPr>
        <p:txBody>
          <a:bodyPr/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7. Comprovante de inscrição e de situação cadastral (CNPJ)</a:t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94248" y="2324636"/>
            <a:ext cx="9897835" cy="3977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Atualizado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188" y="240140"/>
            <a:ext cx="9378043" cy="1254579"/>
          </a:xfrm>
        </p:spPr>
        <p:txBody>
          <a:bodyPr/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8. Balanço Patrimonial e Financeiro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820188" y="1329770"/>
            <a:ext cx="10235293" cy="49720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dirty="0" smtClean="0"/>
              <a:t>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112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112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112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b="1" dirty="0" smtClean="0"/>
              <a:t>Devendo conter: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Exercício do ano </a:t>
            </a:r>
            <a:r>
              <a:rPr lang="pt-BR" sz="9600" dirty="0" smtClean="0"/>
              <a:t>anterior;</a:t>
            </a:r>
            <a:endParaRPr lang="pt-BR" sz="9600" dirty="0" smtClean="0"/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Razão social;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CNPJ;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Assinatura do (a) presidente;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Carimbo e assinatura do (a) contador (a);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dirty="0" smtClean="0"/>
              <a:t> Até o dia 28/fev será aceito o exercício de 2020, </a:t>
            </a:r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 smtClean="0"/>
              <a:t>a </a:t>
            </a:r>
            <a:r>
              <a:rPr lang="pt-BR" sz="9600" dirty="0" smtClean="0"/>
              <a:t>partir de </a:t>
            </a:r>
            <a:r>
              <a:rPr lang="pt-BR" sz="9600" dirty="0" smtClean="0"/>
              <a:t>1º </a:t>
            </a:r>
            <a:r>
              <a:rPr lang="pt-BR" sz="9600" dirty="0" smtClean="0"/>
              <a:t>de março, </a:t>
            </a:r>
            <a:r>
              <a:rPr lang="pt-BR" sz="9600" dirty="0" smtClean="0"/>
              <a:t>somente </a:t>
            </a:r>
            <a:r>
              <a:rPr lang="pt-BR" sz="9600" dirty="0" smtClean="0"/>
              <a:t>o de 2021;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dirty="0" smtClean="0"/>
              <a:t> Não pode ser livro caixa.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96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96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pt-BR" sz="9600" dirty="0" smtClean="0"/>
          </a:p>
          <a:p>
            <a:endParaRPr lang="pt-BR" sz="9600" dirty="0" smtClean="0"/>
          </a:p>
          <a:p>
            <a:endParaRPr lang="pt-BR" sz="9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7245" y="480278"/>
            <a:ext cx="8572500" cy="11448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9. Estatuto Social</a:t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77245" y="1625078"/>
            <a:ext cx="9612086" cy="3977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 Suas eventuais alterações;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Registrado em Cartório.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691" y="369969"/>
            <a:ext cx="9867900" cy="1144800"/>
          </a:xfrm>
        </p:spPr>
        <p:txBody>
          <a:bodyPr/>
          <a:lstStyle/>
          <a:p>
            <a:r>
              <a:rPr lang="pt-BR" dirty="0" smtClean="0"/>
              <a:t>10. Extrato de conta bancária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876691" y="1514769"/>
            <a:ext cx="10229850" cy="4781550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Contendo: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Identificação do banco;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Nome da Entidade;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Agência;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Conta corrente;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Exceto: conta poupança do Banco do Brasil e </a:t>
            </a:r>
            <a:r>
              <a:rPr lang="pt-BR" sz="2800" dirty="0" err="1" smtClean="0"/>
              <a:t>Sicredi</a:t>
            </a:r>
            <a:r>
              <a:rPr lang="pt-BR" sz="2800" dirty="0" smtClean="0"/>
              <a:t> e  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                 bancos virtuais.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6734" y="631819"/>
            <a:ext cx="10972320" cy="1144800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  Observações importantes: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09687" y="1691998"/>
            <a:ext cx="10020300" cy="40767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Providenciar a documentação;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Acessar  https://prosocial.rs.gov.br;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Preencher e salvar cada aba;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Enviar.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/>
          </p:nvPr>
        </p:nvSpPr>
        <p:spPr>
          <a:xfrm>
            <a:off x="646325" y="348793"/>
            <a:ext cx="11391703" cy="7904376"/>
          </a:xfrm>
        </p:spPr>
        <p:txBody>
          <a:bodyPr/>
          <a:lstStyle/>
          <a:p>
            <a:pPr marL="108000" indent="0">
              <a:buNone/>
            </a:pPr>
            <a:r>
              <a:rPr lang="pt-BR" sz="2400" b="1" dirty="0" smtClean="0"/>
              <a:t>Documentos devem ser </a:t>
            </a:r>
            <a:r>
              <a:rPr lang="pt-BR" sz="2400" b="1" dirty="0" smtClean="0"/>
              <a:t>enviados somente via Portal, devendo </a:t>
            </a:r>
            <a:r>
              <a:rPr lang="pt-BR" sz="2400" b="1" dirty="0" smtClean="0"/>
              <a:t>seguir os padrões: </a:t>
            </a:r>
            <a:r>
              <a:rPr lang="pt-BR" sz="2400" dirty="0" smtClean="0"/>
              <a:t>                                                    </a:t>
            </a:r>
            <a:endParaRPr lang="pt-BR" sz="2400" dirty="0"/>
          </a:p>
          <a:p>
            <a:pPr marL="108000" indent="0">
              <a:buNone/>
            </a:pPr>
            <a:r>
              <a:rPr lang="pt-BR" sz="2400" dirty="0" smtClean="0"/>
              <a:t>1</a:t>
            </a:r>
            <a:r>
              <a:rPr lang="pt-BR" sz="2400" dirty="0" smtClean="0"/>
              <a:t>) </a:t>
            </a:r>
            <a:r>
              <a:rPr lang="pt-BR" sz="2400" dirty="0" smtClean="0"/>
              <a:t>Digitalizados em PDF: </a:t>
            </a:r>
            <a:r>
              <a:rPr lang="pt-BR" sz="2400" dirty="0" smtClean="0"/>
              <a:t>- no sentido correto (vertical);</a:t>
            </a:r>
          </a:p>
          <a:p>
            <a:pPr>
              <a:buNone/>
            </a:pPr>
            <a:r>
              <a:rPr lang="pt-BR" sz="2400" dirty="0" smtClean="0"/>
              <a:t>    </a:t>
            </a:r>
            <a:r>
              <a:rPr lang="pt-BR" sz="2400" dirty="0" smtClean="0"/>
              <a:t> - </a:t>
            </a:r>
            <a:r>
              <a:rPr lang="pt-BR" sz="2400" dirty="0" smtClean="0"/>
              <a:t>separadamente, ou seja, um arquivo para cada documento</a:t>
            </a:r>
            <a:r>
              <a:rPr lang="pt-BR" sz="2400" dirty="0" smtClean="0"/>
              <a:t>;</a:t>
            </a:r>
            <a:r>
              <a:rPr lang="pt-BR" sz="2400" dirty="0" smtClean="0"/>
              <a:t> </a:t>
            </a:r>
          </a:p>
          <a:p>
            <a:pPr marL="108000" indent="0">
              <a:buNone/>
            </a:pPr>
            <a:r>
              <a:rPr lang="pt-BR" sz="2400" dirty="0" smtClean="0"/>
              <a:t>2) Arquivo </a:t>
            </a:r>
            <a:r>
              <a:rPr lang="pt-BR" sz="2400" dirty="0" smtClean="0"/>
              <a:t>renomeado, com o nome do documento;</a:t>
            </a:r>
          </a:p>
          <a:p>
            <a:pPr marL="108000" indent="0">
              <a:buNone/>
            </a:pPr>
            <a:r>
              <a:rPr lang="pt-BR" sz="2400" dirty="0" smtClean="0"/>
              <a:t>3) Extensão </a:t>
            </a:r>
            <a:r>
              <a:rPr lang="pt-BR" sz="2400" dirty="0" smtClean="0"/>
              <a:t>do arquivo, não poderá ultrapassar a </a:t>
            </a:r>
            <a:r>
              <a:rPr lang="pt-BR" sz="2400" dirty="0" smtClean="0"/>
              <a:t>999KB</a:t>
            </a:r>
          </a:p>
          <a:p>
            <a:pPr marL="108000" indent="0">
              <a:buNone/>
            </a:pPr>
            <a:r>
              <a:rPr lang="pt-BR" sz="2400" dirty="0" smtClean="0"/>
              <a:t>4) Documentos </a:t>
            </a:r>
            <a:r>
              <a:rPr lang="pt-BR" sz="2400" dirty="0" smtClean="0"/>
              <a:t>com mais de uma página, digitalizar em um único </a:t>
            </a:r>
            <a:r>
              <a:rPr lang="pt-BR" sz="2400" dirty="0" smtClean="0"/>
              <a:t>arquivo</a:t>
            </a:r>
            <a:r>
              <a:rPr lang="pt-BR" sz="2400" dirty="0" smtClean="0"/>
              <a:t> 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5) </a:t>
            </a:r>
            <a:r>
              <a:rPr lang="pt-BR" sz="2400" dirty="0" smtClean="0"/>
              <a:t>Autenticação no verso, não é necessário digitalizar;</a:t>
            </a:r>
          </a:p>
          <a:p>
            <a:pPr marL="108000" indent="0">
              <a:buNone/>
            </a:pPr>
            <a:r>
              <a:rPr lang="pt-BR" sz="2400" dirty="0" smtClean="0"/>
              <a:t>6) </a:t>
            </a:r>
            <a:r>
              <a:rPr lang="pt-BR" sz="2400" dirty="0" smtClean="0"/>
              <a:t>Anexar somente, os documentos listados no </a:t>
            </a:r>
            <a:r>
              <a:rPr lang="pt-BR" sz="2400" i="1" dirty="0" err="1" smtClean="0"/>
              <a:t>Checklist</a:t>
            </a:r>
            <a:r>
              <a:rPr lang="pt-BR" sz="2400" dirty="0" smtClean="0"/>
              <a:t>;</a:t>
            </a:r>
          </a:p>
          <a:p>
            <a:pPr marL="108000" indent="0">
              <a:buNone/>
            </a:pPr>
            <a:r>
              <a:rPr lang="pt-BR" sz="2400" smtClean="0"/>
              <a:t>7) </a:t>
            </a:r>
            <a:r>
              <a:rPr lang="pt-BR" sz="2400" dirty="0" smtClean="0"/>
              <a:t>Iniciar o processo somente, quando estiverem com a </a:t>
            </a:r>
          </a:p>
          <a:p>
            <a:pPr>
              <a:buNone/>
            </a:pPr>
            <a:r>
              <a:rPr lang="pt-BR" sz="2400" dirty="0" smtClean="0"/>
              <a:t>    </a:t>
            </a:r>
            <a:r>
              <a:rPr lang="pt-BR" sz="2400" dirty="0" smtClean="0"/>
              <a:t>documentação </a:t>
            </a:r>
            <a:r>
              <a:rPr lang="pt-BR" sz="2400" dirty="0" smtClean="0"/>
              <a:t>completa.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705" y="626098"/>
            <a:ext cx="5166674" cy="516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3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538" y="351649"/>
            <a:ext cx="10972320" cy="1144800"/>
          </a:xfrm>
        </p:spPr>
        <p:txBody>
          <a:bodyPr/>
          <a:lstStyle/>
          <a:p>
            <a:r>
              <a:rPr lang="pt-BR" b="1" cap="all" dirty="0" smtClean="0"/>
              <a:t/>
            </a:r>
            <a:br>
              <a:rPr lang="pt-BR" b="1" cap="all" dirty="0" smtClean="0"/>
            </a:br>
            <a:r>
              <a:rPr lang="pt-BR" b="1" cap="all" dirty="0" smtClean="0"/>
              <a:t>REGISTRO DE ENTIDADES CIVIS</a:t>
            </a:r>
            <a:br>
              <a:rPr lang="pt-BR" b="1" cap="all" dirty="0" smtClean="0"/>
            </a:br>
            <a:endParaRPr lang="pt-BR" b="1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67266" y="1496449"/>
            <a:ext cx="93890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/>
              <a:t> Habilita as Entidades a requererem auxílios e subvenções do Estado;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/>
              <a:t> Permite ao Estado ter visibilidade sobre a sociedade civil organizada;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/>
              <a:t> Medida que visa a proteção e controle social;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/>
              <a:t> Visa beneficiar as entidades que cumprem de fato as funções a que se </a:t>
            </a:r>
            <a:r>
              <a:rPr lang="pt-BR" sz="2800" dirty="0" smtClean="0"/>
              <a:t>propõem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796484" y="447827"/>
            <a:ext cx="9985816" cy="612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+mj-lt"/>
                <a:cs typeface="Calibri" pitchFamily="34" charset="0"/>
              </a:rPr>
              <a:t>DOCUMENTOS EXIGIDOS PARA A </a:t>
            </a:r>
            <a:endParaRPr lang="pt-BR" sz="3200" b="1" dirty="0" smtClean="0">
              <a:latin typeface="+mj-lt"/>
              <a:cs typeface="Calibri" pitchFamily="34" charset="0"/>
            </a:endParaRPr>
          </a:p>
          <a:p>
            <a:r>
              <a:rPr lang="pt-BR" sz="3200" b="1" dirty="0" smtClean="0">
                <a:latin typeface="+mj-lt"/>
                <a:cs typeface="Calibri" pitchFamily="34" charset="0"/>
              </a:rPr>
              <a:t>CONCESSÃO </a:t>
            </a:r>
            <a:r>
              <a:rPr lang="pt-BR" sz="3200" b="1" dirty="0" smtClean="0">
                <a:latin typeface="+mj-lt"/>
                <a:cs typeface="Calibri" pitchFamily="34" charset="0"/>
              </a:rPr>
              <a:t>DA CERTIDÃO DE REGISTRO</a:t>
            </a:r>
            <a:endParaRPr lang="pt-BR" sz="3200" dirty="0" smtClean="0">
              <a:latin typeface="+mj-lt"/>
              <a:cs typeface="Calibri" pitchFamily="34" charset="0"/>
            </a:endParaRPr>
          </a:p>
          <a:p>
            <a:r>
              <a:rPr lang="pt-BR" sz="3200" b="1" dirty="0" smtClean="0">
                <a:latin typeface="+mj-lt"/>
                <a:cs typeface="Calibri" pitchFamily="34" charset="0"/>
              </a:rPr>
              <a:t>Lei Ordinária 6361/71</a:t>
            </a:r>
            <a:endParaRPr lang="pt-BR" sz="3200" dirty="0" smtClean="0">
              <a:latin typeface="+mj-lt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pt-BR" sz="3200" spc="-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lang="pt-BR" sz="2800" spc="-1" dirty="0" smtClean="0">
              <a:latin typeface="+mj-lt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pt-BR" sz="2800" i="1" spc="-1" dirty="0" smtClean="0">
                <a:latin typeface="+mj-lt"/>
              </a:rPr>
              <a:t> </a:t>
            </a:r>
            <a:r>
              <a:rPr lang="pt-BR" sz="2800" i="1" spc="-1" dirty="0" err="1" smtClean="0">
                <a:latin typeface="+mj-lt"/>
              </a:rPr>
              <a:t>Checklist</a:t>
            </a:r>
            <a:r>
              <a:rPr lang="pt-BR" sz="2800" i="1" spc="-1" dirty="0" smtClean="0">
                <a:latin typeface="+mj-lt"/>
              </a:rPr>
              <a:t> </a:t>
            </a:r>
            <a:r>
              <a:rPr lang="pt-BR" sz="2800" spc="-1" dirty="0" smtClean="0">
                <a:latin typeface="+mj-lt"/>
              </a:rPr>
              <a:t> disponível</a:t>
            </a:r>
          </a:p>
          <a:p>
            <a:pPr>
              <a:lnSpc>
                <a:spcPct val="100000"/>
              </a:lnSpc>
            </a:pPr>
            <a:endParaRPr lang="pt-BR" sz="2800" spc="-1" dirty="0" smtClean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2800" spc="-1" dirty="0" smtClean="0">
                <a:latin typeface="+mj-lt"/>
              </a:rPr>
              <a:t>https://igualdade.rs.gov.br/serviços/divisão de registros</a:t>
            </a:r>
          </a:p>
          <a:p>
            <a:pPr>
              <a:lnSpc>
                <a:spcPct val="100000"/>
              </a:lnSpc>
            </a:pPr>
            <a:endParaRPr lang="pt-BR" sz="2800" spc="-1" dirty="0" smtClean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2800" spc="-1" dirty="0" smtClean="0">
                <a:latin typeface="+mj-lt"/>
              </a:rPr>
              <a:t>Concessão da Certidão de Registro</a:t>
            </a:r>
          </a:p>
          <a:p>
            <a:pPr>
              <a:lnSpc>
                <a:spcPct val="100000"/>
              </a:lnSpc>
            </a:pPr>
            <a:endParaRPr lang="pt-BR" sz="2800" spc="-1" dirty="0" smtClean="0">
              <a:latin typeface="+mj-lt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pt-BR" sz="2800" dirty="0" smtClean="0"/>
              <a:t>  https://prosocial.rs.gov.br/     </a:t>
            </a:r>
            <a:endParaRPr lang="pt-BR" sz="2800" spc="-1" dirty="0" smtClean="0">
              <a:latin typeface="+mj-lt"/>
            </a:endParaRPr>
          </a:p>
          <a:p>
            <a:pPr marL="457920" indent="-45720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endParaRPr lang="pt-BR" sz="1600" spc="-1" dirty="0" smtClean="0">
              <a:latin typeface="Calibri" pitchFamily="34" charset="0"/>
            </a:endParaRPr>
          </a:p>
          <a:p>
            <a:endParaRPr lang="pt-BR" sz="1600" dirty="0">
              <a:latin typeface="Calibri" pitchFamily="34" charset="0"/>
            </a:endParaRPr>
          </a:p>
        </p:txBody>
      </p:sp>
      <p:pic>
        <p:nvPicPr>
          <p:cNvPr id="6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6" name="Imagem 5" descr="concessão print2ok.jpg"/>
          <p:cNvPicPr>
            <a:picLocks noChangeAspect="1"/>
          </p:cNvPicPr>
          <p:nvPr/>
        </p:nvPicPr>
        <p:blipFill rotWithShape="1">
          <a:blip r:embed="rId4"/>
          <a:srcRect l="8054"/>
          <a:stretch/>
        </p:blipFill>
        <p:spPr>
          <a:xfrm>
            <a:off x="1216058" y="746640"/>
            <a:ext cx="8880442" cy="5346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16" y="584684"/>
            <a:ext cx="10972320" cy="1144800"/>
          </a:xfrm>
        </p:spPr>
        <p:txBody>
          <a:bodyPr/>
          <a:lstStyle/>
          <a:p>
            <a:r>
              <a:rPr lang="pt-BR" dirty="0" smtClean="0"/>
              <a:t>1. Requerimento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892698" y="1503349"/>
            <a:ext cx="10687050" cy="5368678"/>
          </a:xfrm>
        </p:spPr>
        <p:txBody>
          <a:bodyPr/>
          <a:lstStyle/>
          <a:p>
            <a:pPr lvl="0">
              <a:lnSpc>
                <a:spcPct val="150000"/>
              </a:lnSpc>
            </a:pPr>
            <a:endParaRPr lang="pt-BR" sz="3200" dirty="0" smtClean="0"/>
          </a:p>
          <a:p>
            <a:pPr lvl="0">
              <a:lnSpc>
                <a:spcPts val="4200"/>
              </a:lnSpc>
              <a:buFont typeface="Wingdings" pitchFamily="2" charset="2"/>
              <a:buChar char="Ø"/>
            </a:pPr>
            <a:r>
              <a:rPr lang="pt-BR" sz="2800" dirty="0" smtClean="0"/>
              <a:t> </a:t>
            </a:r>
            <a:r>
              <a:rPr lang="pt-BR" sz="2800" dirty="0">
                <a:latin typeface="+mn-lt"/>
                <a:ea typeface="+mn-ea"/>
                <a:cs typeface="+mn-cs"/>
              </a:rPr>
              <a:t>Documento assinado pelo (a) presidente;</a:t>
            </a:r>
          </a:p>
          <a:p>
            <a:pPr lvl="0">
              <a:lnSpc>
                <a:spcPts val="4200"/>
              </a:lnSpc>
              <a:buFont typeface="Wingdings" pitchFamily="2" charset="2"/>
              <a:buChar char="Ø"/>
            </a:pPr>
            <a:r>
              <a:rPr lang="pt-BR" sz="2800" dirty="0">
                <a:latin typeface="+mn-lt"/>
                <a:ea typeface="+mn-ea"/>
                <a:cs typeface="+mn-cs"/>
              </a:rPr>
              <a:t> Datado;</a:t>
            </a:r>
          </a:p>
          <a:p>
            <a:pPr lvl="0">
              <a:lnSpc>
                <a:spcPts val="4200"/>
              </a:lnSpc>
              <a:buFont typeface="Wingdings" pitchFamily="2" charset="2"/>
              <a:buChar char="Ø"/>
            </a:pPr>
            <a:r>
              <a:rPr lang="pt-BR" sz="2800" dirty="0">
                <a:latin typeface="+mn-lt"/>
                <a:ea typeface="+mn-ea"/>
                <a:cs typeface="+mn-cs"/>
              </a:rPr>
              <a:t> Dirigido à Secretaria de Igualdade, Cidadania, Direitos Humanos e Assistência Social – Secretária Regina Becker;</a:t>
            </a:r>
          </a:p>
          <a:p>
            <a:pPr lvl="0">
              <a:lnSpc>
                <a:spcPts val="4200"/>
              </a:lnSpc>
              <a:buFont typeface="Wingdings" pitchFamily="2" charset="2"/>
              <a:buChar char="Ø"/>
            </a:pPr>
            <a:r>
              <a:rPr lang="pt-BR" sz="2800" dirty="0">
                <a:latin typeface="+mn-lt"/>
                <a:ea typeface="+mn-ea"/>
                <a:cs typeface="+mn-cs"/>
              </a:rPr>
              <a:t> Dados da Entidade (razão social, CNPJ e endereço);</a:t>
            </a:r>
          </a:p>
          <a:p>
            <a:pPr lvl="0">
              <a:lnSpc>
                <a:spcPts val="42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+mn-lt"/>
                <a:ea typeface="+mn-ea"/>
                <a:cs typeface="+mn-cs"/>
              </a:rPr>
              <a:t> Objeto</a:t>
            </a:r>
            <a:r>
              <a:rPr lang="pt-BR" sz="2800" dirty="0">
                <a:latin typeface="+mn-lt"/>
                <a:ea typeface="+mn-ea"/>
                <a:cs typeface="+mn-cs"/>
              </a:rPr>
              <a:t>: vem requerer a concessão da Certidão de Registro e a habilitação no Programa Nota Fiscal Gaúcha</a:t>
            </a:r>
          </a:p>
          <a:p>
            <a:pPr>
              <a:lnSpc>
                <a:spcPts val="4200"/>
              </a:lnSpc>
            </a:pPr>
            <a:r>
              <a:rPr lang="pt-BR" sz="2800" dirty="0" smtClean="0">
                <a:latin typeface="+mn-lt"/>
                <a:ea typeface="+mn-ea"/>
                <a:cs typeface="+mn-cs"/>
              </a:rPr>
              <a:t>• Assinatura </a:t>
            </a:r>
            <a:r>
              <a:rPr lang="pt-BR" sz="2800" dirty="0">
                <a:latin typeface="+mn-lt"/>
                <a:ea typeface="+mn-ea"/>
                <a:cs typeface="+mn-cs"/>
              </a:rPr>
              <a:t>presidente</a:t>
            </a:r>
            <a:r>
              <a:rPr lang="pt-BR" sz="2800" dirty="0" smtClean="0">
                <a:latin typeface="+mn-lt"/>
                <a:ea typeface="+mn-ea"/>
                <a:cs typeface="+mn-cs"/>
              </a:rPr>
              <a:t>.</a:t>
            </a:r>
            <a:endParaRPr lang="pt-BR" sz="3200" dirty="0" smtClean="0"/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0" y="5118755"/>
            <a:ext cx="1274778" cy="1456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531" y="833239"/>
            <a:ext cx="10677619" cy="1144800"/>
          </a:xfrm>
        </p:spPr>
        <p:txBody>
          <a:bodyPr/>
          <a:lstStyle/>
          <a:p>
            <a:r>
              <a:rPr lang="pt-BR" sz="4000" dirty="0" smtClean="0"/>
              <a:t>2. Prova de que a entidade foi fundada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há </a:t>
            </a:r>
            <a:r>
              <a:rPr lang="pt-BR" sz="4000" dirty="0" smtClean="0"/>
              <a:t>mais de dois (2) anos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838986" y="2331000"/>
            <a:ext cx="10419084" cy="2450550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Ata de fundação – registrada em Cartório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Estatuto Social - registrado em Cartório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Comprovante de inscrição e de situação cadastral (CNPJ)</a:t>
            </a:r>
          </a:p>
          <a:p>
            <a:endParaRPr lang="pt-BR" sz="2800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132" y="590550"/>
            <a:ext cx="10971818" cy="827850"/>
          </a:xfrm>
        </p:spPr>
        <p:txBody>
          <a:bodyPr/>
          <a:lstStyle/>
          <a:p>
            <a:r>
              <a:rPr lang="pt-BR" dirty="0" smtClean="0"/>
              <a:t>3. A</a:t>
            </a:r>
            <a:r>
              <a:rPr lang="pt-BR" spc="-1" dirty="0" smtClean="0"/>
              <a:t>testado de pleno e regular funcionamento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820132" y="1857079"/>
            <a:ext cx="9695468" cy="4165469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</a:t>
            </a:r>
            <a:r>
              <a:rPr lang="pt-BR" sz="2800" dirty="0" smtClean="0"/>
              <a:t>Emitido pela Prefeitura, em papel timbrado </a:t>
            </a:r>
            <a:r>
              <a:rPr lang="pt-BR" sz="2800" dirty="0" smtClean="0"/>
              <a:t>e assinado pelo (a) prefeito (a) em exercício; </a:t>
            </a: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pt-BR" sz="11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b="1" dirty="0" smtClean="0"/>
              <a:t>Constando</a:t>
            </a:r>
            <a:r>
              <a:rPr lang="pt-BR" sz="2800" b="1" dirty="0" smtClean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Razão social, CNPJ e endereço da Entidade;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Com a </a:t>
            </a:r>
            <a:r>
              <a:rPr lang="pt-BR" sz="2800" dirty="0" err="1" smtClean="0"/>
              <a:t>nominata</a:t>
            </a:r>
            <a:r>
              <a:rPr lang="pt-BR" sz="2800" dirty="0" smtClean="0"/>
              <a:t> da diretoria atual;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Data do início e término da gestão. </a:t>
            </a:r>
          </a:p>
          <a:p>
            <a:endParaRPr lang="pt-BR" sz="2800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0439" y="565919"/>
            <a:ext cx="10020300" cy="1144800"/>
          </a:xfrm>
        </p:spPr>
        <p:txBody>
          <a:bodyPr/>
          <a:lstStyle/>
          <a:p>
            <a:r>
              <a:rPr lang="pt-BR" dirty="0" smtClean="0"/>
              <a:t>4. Declaração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890439" y="2941161"/>
            <a:ext cx="9891861" cy="2664643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De que a Entidade não mantém nenhum outro estabelecimento;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Caso seja mantenedora apresentar relação dos estabelecimentos e entidades mantidas, contendo: razão social, CNPJ, endereço e Atestado de Pleno e Regular Funcionamento de todos;</a:t>
            </a:r>
          </a:p>
          <a:p>
            <a:pPr lvl="0" algn="just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1422" y="480278"/>
            <a:ext cx="10972320" cy="1144800"/>
          </a:xfrm>
        </p:spPr>
        <p:txBody>
          <a:bodyPr/>
          <a:lstStyle/>
          <a:p>
            <a:r>
              <a:rPr lang="pt-BR" dirty="0" smtClean="0"/>
              <a:t>5. Ficha de cadastro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891422" y="1929516"/>
            <a:ext cx="10020300" cy="4249950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Disponível no Site: </a:t>
            </a:r>
            <a:r>
              <a:rPr lang="pt-BR" sz="2800" spc="-1" dirty="0" smtClean="0"/>
              <a:t>igualdade.rs.</a:t>
            </a:r>
            <a:r>
              <a:rPr lang="pt-BR" sz="2800" spc="-1" dirty="0" err="1" smtClean="0"/>
              <a:t>gov.br/serviços/</a:t>
            </a:r>
            <a:r>
              <a:rPr lang="pt-BR" sz="2800" dirty="0" smtClean="0"/>
              <a:t>Divisão de  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    Registros – ficha de cadastro;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Devidamente preenchida;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Datada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Assinada pelo (a) presidente.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3938</TotalTime>
  <Words>499</Words>
  <Application>Microsoft Office PowerPoint</Application>
  <PresentationFormat>Widescreen</PresentationFormat>
  <Paragraphs>162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  <vt:lpstr> REGISTRO DE ENTIDADES CIVIS </vt:lpstr>
      <vt:lpstr>Apresentação do PowerPoint</vt:lpstr>
      <vt:lpstr>Apresentação do PowerPoint</vt:lpstr>
      <vt:lpstr>1. Requerimento</vt:lpstr>
      <vt:lpstr>2. Prova de que a entidade foi fundada  há mais de dois (2) anos</vt:lpstr>
      <vt:lpstr>3. Atestado de pleno e regular funcionamento</vt:lpstr>
      <vt:lpstr>4. Declaração</vt:lpstr>
      <vt:lpstr>5. Ficha de cadastro </vt:lpstr>
      <vt:lpstr>6. Ata de eleição e posse, da Diretoria em exercício</vt:lpstr>
      <vt:lpstr> 7. Comprovante de inscrição e de situação cadastral (CNPJ)  </vt:lpstr>
      <vt:lpstr> 8. Balanço Patrimonial e Financeiro  </vt:lpstr>
      <vt:lpstr> 9. Estatuto Social  </vt:lpstr>
      <vt:lpstr>10. Extrato de conta bancária </vt:lpstr>
      <vt:lpstr>  Observações importantes: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Ries Russo</dc:creator>
  <cp:lastModifiedBy>Cris</cp:lastModifiedBy>
  <cp:revision>514</cp:revision>
  <cp:lastPrinted>2019-10-21T17:26:57Z</cp:lastPrinted>
  <dcterms:created xsi:type="dcterms:W3CDTF">2019-10-21T12:34:08Z</dcterms:created>
  <dcterms:modified xsi:type="dcterms:W3CDTF">2021-10-19T14:33:33Z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39</vt:i4>
  </property>
</Properties>
</file>