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1867" r:id="rId2"/>
    <p:sldId id="1865" r:id="rId3"/>
    <p:sldId id="1853" r:id="rId4"/>
    <p:sldId id="1864" r:id="rId5"/>
    <p:sldId id="1827" r:id="rId6"/>
    <p:sldId id="1869" r:id="rId7"/>
    <p:sldId id="1870" r:id="rId8"/>
    <p:sldId id="1866" r:id="rId9"/>
    <p:sldId id="1872" r:id="rId10"/>
    <p:sldId id="1868" r:id="rId11"/>
  </p:sldIdLst>
  <p:sldSz cx="9144000" cy="5143500" type="screen16x9"/>
  <p:notesSz cx="6858000" cy="9144000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682A"/>
    <a:srgbClr val="9F2F37"/>
    <a:srgbClr val="E564B7"/>
    <a:srgbClr val="A28503"/>
    <a:srgbClr val="E7E6E6"/>
    <a:srgbClr val="D1D1D1"/>
    <a:srgbClr val="DBDBDB"/>
    <a:srgbClr val="FFFFFF"/>
    <a:srgbClr val="CD5353"/>
    <a:srgbClr val="FF53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Ênfas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com Tema 1 - Ênfase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Estilo com Tema 1 - Ênfase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93611" autoAdjust="0"/>
  </p:normalViewPr>
  <p:slideViewPr>
    <p:cSldViewPr snapToGrid="0">
      <p:cViewPr varScale="1">
        <p:scale>
          <a:sx n="143" d="100"/>
          <a:sy n="143" d="100"/>
        </p:scale>
        <p:origin x="99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notesMaster" Target="notesMasters/notesMaster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FFF1F-5156-6648-BDAC-BCCF2A974394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47F5D9-0626-C342-88E8-A1A5434EA10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23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4813" cy="30845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3" name="Google Shape;113;p1:notes"/>
          <p:cNvSpPr txBox="1">
            <a:spLocks noGrp="1"/>
          </p:cNvSpPr>
          <p:nvPr>
            <p:ph type="body" idx="1"/>
          </p:nvPr>
        </p:nvSpPr>
        <p:spPr>
          <a:xfrm>
            <a:off x="685712" y="4400555"/>
            <a:ext cx="5485331" cy="3599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:notes"/>
          <p:cNvSpPr/>
          <p:nvPr/>
        </p:nvSpPr>
        <p:spPr>
          <a:xfrm>
            <a:off x="3884731" y="8685376"/>
            <a:ext cx="2970570" cy="457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16880-D46C-5942-A6E9-1CC02616E03B}" type="slidenum">
              <a:rPr lang="x-none" smtClean="0"/>
              <a:pPr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8503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https://app.powerbi.com/view?r=eyJrIjoiMjg2MWVkMDMtNjZlYy00NjIzLWI1MDQtYzQ5NTE3M2NhMmQ2IiwidCI6IjRmZjE0NWRhLThkZWYtNGI3Zi05YTlkLTFiZjRjZDI3MzViYSJ9&amp;pageName=ReportSection3cdbe01c527c92c1c820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7F5D9-0626-C342-88E8-A1A5434EA108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0795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D16880-D46C-5942-A6E9-1CC02616E03B}" type="slidenum">
              <a:rPr lang="x-none" smtClean="0"/>
              <a:pPr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385035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https://app.powerbi.com/view?r=eyJrIjoiMjg2MWVkMDMtNjZlYy00NjIzLWI1MDQtYzQ5NTE3M2NhMmQ2IiwidCI6IjRmZjE0NWRhLThkZWYtNGI3Zi05YTlkLTFiZjRjZDI3MzViYSJ9&amp;pageName=ReportSectione58d5cc21003004299b8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47F5D9-0626-C342-88E8-A1A5434EA108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107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e017b05935_0_14:notes"/>
          <p:cNvSpPr txBox="1">
            <a:spLocks noGrp="1"/>
          </p:cNvSpPr>
          <p:nvPr>
            <p:ph type="body" idx="1"/>
          </p:nvPr>
        </p:nvSpPr>
        <p:spPr>
          <a:xfrm>
            <a:off x="762709" y="4678118"/>
            <a:ext cx="6101369" cy="443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3" name="Google Shape;143;ge017b0593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30225" y="749300"/>
            <a:ext cx="6565900" cy="3692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530225" y="749300"/>
            <a:ext cx="6565900" cy="3692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 lang="en-US"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7037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506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782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36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2449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3638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604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1236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164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007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785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80EFD-2905-4B27-8756-B70AD216775F}" type="datetimeFigureOut">
              <a:rPr lang="pt-BR" smtClean="0"/>
              <a:pPr/>
              <a:t>17/02/2022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0A0BDD-544D-4D08-A73D-25675423E65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6122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3.tiff" /><Relationship Id="rId4" Type="http://schemas.openxmlformats.org/officeDocument/2006/relationships/image" Target="../media/image2.jpe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7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6.png" /><Relationship Id="rId4" Type="http://schemas.openxmlformats.org/officeDocument/2006/relationships/image" Target="../media/image5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8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Relationship Id="rId5" Type="http://schemas.openxmlformats.org/officeDocument/2006/relationships/image" Target="../media/image9.jpeg" /><Relationship Id="rId4" Type="http://schemas.openxmlformats.org/officeDocument/2006/relationships/image" Target="../media/image5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11.png" /><Relationship Id="rId4" Type="http://schemas.openxmlformats.org/officeDocument/2006/relationships/image" Target="../media/image7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7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 rot="10800000">
            <a:off x="12572819" y="15429690"/>
            <a:ext cx="1713150" cy="514269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7"/>
          <p:cNvSpPr/>
          <p:nvPr/>
        </p:nvSpPr>
        <p:spPr>
          <a:xfrm>
            <a:off x="114300" y="76200"/>
            <a:ext cx="8937450" cy="4967100"/>
          </a:xfrm>
          <a:prstGeom prst="rect">
            <a:avLst/>
          </a:prstGeom>
          <a:solidFill>
            <a:srgbClr val="1565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sz="2000" dirty="0">
              <a:solidFill>
                <a:schemeClr val="bg1"/>
              </a:solidFill>
            </a:endParaRPr>
          </a:p>
        </p:txBody>
      </p:sp>
      <p:sp>
        <p:nvSpPr>
          <p:cNvPr id="118" name="Google Shape;118;p27"/>
          <p:cNvSpPr/>
          <p:nvPr/>
        </p:nvSpPr>
        <p:spPr>
          <a:xfrm>
            <a:off x="301752" y="1462931"/>
            <a:ext cx="8842248" cy="951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ctr" anchorCtr="0">
            <a:no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endParaRPr lang="pt-BR" sz="3300" b="1" spc="-1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n-US" sz="5400" dirty="0">
                <a:solidFill>
                  <a:schemeClr val="l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 </a:t>
            </a:r>
            <a:endParaRPr sz="54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7"/>
          <p:cNvSpPr/>
          <p:nvPr/>
        </p:nvSpPr>
        <p:spPr>
          <a:xfrm>
            <a:off x="5739685" y="4411187"/>
            <a:ext cx="2434736" cy="50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algn="r"/>
            <a:endParaRPr dirty="0"/>
          </a:p>
          <a:p>
            <a:pPr algn="r"/>
            <a:endParaRPr sz="15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27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7973214" y="4133849"/>
            <a:ext cx="818362" cy="67927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27"/>
          <p:cNvSpPr/>
          <p:nvPr/>
        </p:nvSpPr>
        <p:spPr>
          <a:xfrm>
            <a:off x="930994" y="3336825"/>
            <a:ext cx="1063800" cy="165825"/>
          </a:xfrm>
          <a:prstGeom prst="rect">
            <a:avLst/>
          </a:prstGeom>
          <a:solidFill>
            <a:srgbClr val="156528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122" name="Google Shape;122;p27"/>
          <p:cNvSpPr/>
          <p:nvPr/>
        </p:nvSpPr>
        <p:spPr>
          <a:xfrm>
            <a:off x="1994794" y="3336825"/>
            <a:ext cx="1063800" cy="165825"/>
          </a:xfrm>
          <a:prstGeom prst="rect">
            <a:avLst/>
          </a:prstGeom>
          <a:solidFill>
            <a:srgbClr val="9D0A0E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123" name="Google Shape;123;p27"/>
          <p:cNvSpPr/>
          <p:nvPr/>
        </p:nvSpPr>
        <p:spPr>
          <a:xfrm>
            <a:off x="3058594" y="3336825"/>
            <a:ext cx="1063800" cy="16582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124" name="Google Shape;124;p27"/>
          <p:cNvSpPr/>
          <p:nvPr/>
        </p:nvSpPr>
        <p:spPr>
          <a:xfrm>
            <a:off x="4122394" y="3336825"/>
            <a:ext cx="1063800" cy="165825"/>
          </a:xfrm>
          <a:prstGeom prst="rect">
            <a:avLst/>
          </a:prstGeom>
          <a:solidFill>
            <a:srgbClr val="6D6E71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endParaRPr dirty="0"/>
          </a:p>
        </p:txBody>
      </p:sp>
      <p:sp>
        <p:nvSpPr>
          <p:cNvPr id="125" name="Google Shape;125;p27"/>
          <p:cNvSpPr/>
          <p:nvPr/>
        </p:nvSpPr>
        <p:spPr>
          <a:xfrm>
            <a:off x="930994" y="4266900"/>
            <a:ext cx="4605525" cy="212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-US" b="1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17/02/2022</a:t>
            </a:r>
            <a:r>
              <a:rPr lang="en-US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❘ </a:t>
            </a:r>
            <a:r>
              <a:rPr lang="en-US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Secretária</a:t>
            </a:r>
            <a:r>
              <a:rPr lang="en-US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Estadual</a:t>
            </a:r>
            <a:r>
              <a:rPr lang="en-US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 </a:t>
            </a:r>
            <a:r>
              <a:rPr lang="en-US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Saúde</a:t>
            </a:r>
            <a:r>
              <a:rPr lang="en-US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>
              <a:buClr>
                <a:schemeClr val="dk1"/>
              </a:buClr>
              <a:buSzPts val="1100"/>
            </a:pPr>
            <a:endParaRPr sz="5300" b="1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  <a:p>
            <a:endParaRPr sz="5300" b="1" dirty="0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E0DA775-646D-6E4C-8766-8AB74BE0F8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9435" t="21619" r="19435" b="25619"/>
          <a:stretch/>
        </p:blipFill>
        <p:spPr>
          <a:xfrm>
            <a:off x="6989843" y="4402438"/>
            <a:ext cx="839708" cy="40767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904875" y="2095500"/>
            <a:ext cx="74485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bg1"/>
                </a:solidFill>
              </a:rPr>
              <a:t>Vulnerabilidade da população infantil e </a:t>
            </a:r>
          </a:p>
          <a:p>
            <a:pPr algn="ctr"/>
            <a:r>
              <a:rPr lang="pt-BR" sz="3200" b="1" dirty="0">
                <a:solidFill>
                  <a:schemeClr val="bg1"/>
                </a:solidFill>
              </a:rPr>
              <a:t>potencial impacto na população em geral</a:t>
            </a:r>
          </a:p>
          <a:p>
            <a:pPr algn="ctr"/>
            <a:endParaRPr lang="pt-BR" sz="1400" dirty="0"/>
          </a:p>
        </p:txBody>
      </p:sp>
      <p:sp>
        <p:nvSpPr>
          <p:cNvPr id="15" name="Retângulo 14"/>
          <p:cNvSpPr/>
          <p:nvPr/>
        </p:nvSpPr>
        <p:spPr>
          <a:xfrm>
            <a:off x="3381375" y="914400"/>
            <a:ext cx="2362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4400" b="1" dirty="0" err="1">
                <a:solidFill>
                  <a:schemeClr val="bg1"/>
                </a:solidFill>
              </a:rPr>
              <a:t>Covid</a:t>
            </a:r>
            <a:r>
              <a:rPr lang="pt-BR" sz="4400" b="1" dirty="0">
                <a:solidFill>
                  <a:schemeClr val="bg1"/>
                </a:solidFill>
              </a:rPr>
              <a:t>-19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1"/>
          <p:cNvGrpSpPr/>
          <p:nvPr/>
        </p:nvGrpSpPr>
        <p:grpSpPr>
          <a:xfrm>
            <a:off x="0" y="811946"/>
            <a:ext cx="9144000" cy="102456"/>
            <a:chOff x="0" y="1201125"/>
            <a:chExt cx="12192000" cy="136608"/>
          </a:xfrm>
        </p:grpSpPr>
        <p:sp>
          <p:nvSpPr>
            <p:cNvPr id="5" name="Google Shape;181;p33"/>
            <p:cNvSpPr/>
            <p:nvPr/>
          </p:nvSpPr>
          <p:spPr>
            <a:xfrm>
              <a:off x="0" y="1201125"/>
              <a:ext cx="3244800" cy="131100"/>
            </a:xfrm>
            <a:prstGeom prst="rect">
              <a:avLst/>
            </a:prstGeom>
            <a:solidFill>
              <a:srgbClr val="15652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182;p33"/>
            <p:cNvSpPr/>
            <p:nvPr/>
          </p:nvSpPr>
          <p:spPr>
            <a:xfrm>
              <a:off x="3244800" y="1201125"/>
              <a:ext cx="2838900" cy="131100"/>
            </a:xfrm>
            <a:prstGeom prst="rect">
              <a:avLst/>
            </a:prstGeom>
            <a:solidFill>
              <a:srgbClr val="9D0A0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83;p33"/>
            <p:cNvSpPr/>
            <p:nvPr/>
          </p:nvSpPr>
          <p:spPr>
            <a:xfrm>
              <a:off x="6083700" y="1201125"/>
              <a:ext cx="3244800" cy="131100"/>
            </a:xfrm>
            <a:prstGeom prst="rect">
              <a:avLst/>
            </a:prstGeom>
            <a:solidFill>
              <a:srgbClr val="F9C3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184;p33"/>
            <p:cNvSpPr/>
            <p:nvPr/>
          </p:nvSpPr>
          <p:spPr>
            <a:xfrm>
              <a:off x="9328500" y="1201125"/>
              <a:ext cx="2863500" cy="136608"/>
            </a:xfrm>
            <a:prstGeom prst="rect">
              <a:avLst/>
            </a:prstGeom>
            <a:solidFill>
              <a:srgbClr val="72737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318525" y="1703346"/>
            <a:ext cx="8219685" cy="1777410"/>
          </a:xfrm>
          <a:prstGeom prst="rect">
            <a:avLst/>
          </a:prstGeom>
          <a:noFill/>
          <a:ln w="19050">
            <a:noFill/>
          </a:ln>
        </p:spPr>
        <p:txBody>
          <a:bodyPr wrap="square" lIns="68580" tIns="34290" rIns="68580" bIns="34290" rtlCol="0">
            <a:spAutoFit/>
          </a:bodyPr>
          <a:lstStyle/>
          <a:p>
            <a:pPr algn="just"/>
            <a:endParaRPr lang="pt-BR" b="1" dirty="0">
              <a:solidFill>
                <a:srgbClr val="C00000"/>
              </a:solidFill>
            </a:endParaRPr>
          </a:p>
          <a:p>
            <a:pPr algn="just"/>
            <a:endParaRPr lang="pt-BR" sz="2100" b="1" dirty="0">
              <a:solidFill>
                <a:srgbClr val="C00000"/>
              </a:solidFill>
            </a:endParaRPr>
          </a:p>
          <a:p>
            <a:pPr algn="just"/>
            <a:endParaRPr lang="pt-BR" sz="2100" b="1" dirty="0">
              <a:solidFill>
                <a:srgbClr val="C00000"/>
              </a:solidFill>
            </a:endParaRPr>
          </a:p>
          <a:p>
            <a:pPr algn="just"/>
            <a:endParaRPr lang="pt-BR" sz="2100" b="1" u="sng" dirty="0">
              <a:solidFill>
                <a:srgbClr val="C00000"/>
              </a:solidFill>
            </a:endParaRPr>
          </a:p>
          <a:p>
            <a:pPr algn="just"/>
            <a:endParaRPr lang="pt-BR" sz="2100" b="1" u="sng" dirty="0">
              <a:solidFill>
                <a:srgbClr val="C00000"/>
              </a:solidFill>
            </a:endParaRPr>
          </a:p>
          <a:p>
            <a:pPr algn="just"/>
            <a:endParaRPr lang="pt-B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59726" y="1407401"/>
            <a:ext cx="3899080" cy="2080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3" y="1032206"/>
            <a:ext cx="3948112" cy="39591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36385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38DB1A-4FF1-334D-867C-E6407E3CFC22}"/>
              </a:ext>
            </a:extLst>
          </p:cNvPr>
          <p:cNvSpPr/>
          <p:nvPr/>
        </p:nvSpPr>
        <p:spPr>
          <a:xfrm rot="16200000">
            <a:off x="3161530" y="-2840065"/>
            <a:ext cx="671516" cy="696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rtlCol="0" anchor="ctr"/>
          <a:lstStyle/>
          <a:p>
            <a:pPr algn="ctr"/>
            <a:r>
              <a:rPr lang="pt-BR" sz="1600" b="1" spc="225" dirty="0">
                <a:solidFill>
                  <a:srgbClr val="547980"/>
                </a:solidFill>
                <a:cs typeface="Arial" panose="020B0604020202020204" pitchFamily="34" charset="0"/>
              </a:rPr>
              <a:t>PERCENTUAL DE CASOS DE COVID-19 EM CRIANÇAS DENTRE O TOTAL DE CASOS NOTIFICADOS, RS,</a:t>
            </a:r>
          </a:p>
          <a:p>
            <a:pPr algn="ctr"/>
            <a:r>
              <a:rPr lang="pt-BR" sz="1600" b="1" spc="225" dirty="0">
                <a:solidFill>
                  <a:srgbClr val="547980"/>
                </a:solidFill>
                <a:cs typeface="Arial" panose="020B0604020202020204" pitchFamily="34" charset="0"/>
              </a:rPr>
              <a:t> MARÇO/2020 A FEVEREIRO/2022</a:t>
            </a:r>
          </a:p>
          <a:p>
            <a:pPr algn="ctr"/>
            <a:endParaRPr lang="x-none" sz="1600" b="1" spc="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75B894-DC83-5C47-853C-EC20C230D873}"/>
              </a:ext>
            </a:extLst>
          </p:cNvPr>
          <p:cNvSpPr/>
          <p:nvPr/>
        </p:nvSpPr>
        <p:spPr>
          <a:xfrm>
            <a:off x="6966000" y="1"/>
            <a:ext cx="217800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indent="-214313"/>
            <a:r>
              <a:rPr lang="pt-BR" b="1" dirty="0">
                <a:solidFill>
                  <a:schemeClr val="tx1"/>
                </a:solidFill>
                <a:sym typeface="Gisha"/>
              </a:rPr>
              <a:t>Série temporal de casos de </a:t>
            </a:r>
            <a:r>
              <a:rPr lang="pt-BR" b="1" dirty="0" err="1">
                <a:solidFill>
                  <a:schemeClr val="tx1"/>
                </a:solidFill>
                <a:sym typeface="Gisha"/>
              </a:rPr>
              <a:t>Civid</a:t>
            </a:r>
            <a:r>
              <a:rPr lang="pt-BR" b="1" dirty="0">
                <a:solidFill>
                  <a:schemeClr val="tx1"/>
                </a:solidFill>
                <a:sym typeface="Gisha"/>
              </a:rPr>
              <a:t>-19 em crianças</a:t>
            </a:r>
          </a:p>
          <a:p>
            <a:pPr indent="-214313"/>
            <a:endParaRPr lang="pt-BR" b="1" dirty="0">
              <a:solidFill>
                <a:schemeClr val="tx1"/>
              </a:solidFill>
              <a:sym typeface="Gisha"/>
            </a:endParaRPr>
          </a:p>
          <a:p>
            <a:endParaRPr lang="pt-BR" sz="11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endParaRPr lang="pt-BR" sz="12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pPr>
              <a:buFont typeface="Arial" pitchFamily="34" charset="0"/>
              <a:buChar char="•"/>
            </a:pPr>
            <a:endParaRPr lang="pt-BR" sz="12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pPr>
              <a:buFont typeface="Arial" pitchFamily="34" charset="0"/>
              <a:buChar char="•"/>
            </a:pPr>
            <a:r>
              <a:rPr lang="pt-BR" sz="12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 O percentual de casos  de </a:t>
            </a:r>
            <a:r>
              <a:rPr lang="pt-BR" sz="1200" b="1" dirty="0" err="1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Covid</a:t>
            </a:r>
            <a:r>
              <a:rPr lang="pt-BR" sz="12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-19 em crianças , comparados com o total de casos na população em geral, oscilou de menos de 2% em março de 2020 a mais de 6% em fevereiro de 2022 configurando uma tendência de aumento</a:t>
            </a:r>
          </a:p>
          <a:p>
            <a:endParaRPr lang="pt-BR" sz="12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r>
              <a:rPr lang="pt-BR" sz="11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 </a:t>
            </a:r>
          </a:p>
          <a:p>
            <a:endParaRPr lang="pt-BR" sz="11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endParaRPr lang="pt-BR" sz="11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endParaRPr lang="pt-BR" sz="12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endParaRPr lang="pt-BR" sz="12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endParaRPr lang="pt-BR" sz="12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endParaRPr lang="pt-BR" sz="12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pPr>
              <a:spcAft>
                <a:spcPts val="900"/>
              </a:spcAft>
            </a:pPr>
            <a:r>
              <a:rPr lang="pt-BR" sz="9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Dados preliminares para o último mês</a:t>
            </a:r>
          </a:p>
          <a:p>
            <a:r>
              <a:rPr lang="pt-BR" sz="9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Fonte: e SUS Notifica, acesso em 14/02/2022</a:t>
            </a:r>
          </a:p>
          <a:p>
            <a:endParaRPr lang="pt-B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112;p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86840" y="4927680"/>
            <a:ext cx="856800" cy="21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3;p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42920" y="4929120"/>
            <a:ext cx="642600" cy="1339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14;p3">
            <a:extLst>
              <a:ext uri="{FF2B5EF4-FFF2-40B4-BE49-F238E27FC236}">
                <a16:creationId xmlns:a16="http://schemas.microsoft.com/office/drawing/2014/main" id="{47BC6245-3302-8145-A731-7D69A3E5091D}"/>
              </a:ext>
            </a:extLst>
          </p:cNvPr>
          <p:cNvSpPr txBox="1"/>
          <p:nvPr/>
        </p:nvSpPr>
        <p:spPr>
          <a:xfrm>
            <a:off x="6965639" y="4904691"/>
            <a:ext cx="1320841" cy="2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685783"/>
            <a:r>
              <a:rPr lang="en" sz="11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COERS | SES RS</a:t>
            </a:r>
            <a:endParaRPr sz="11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</p:txBody>
      </p:sp>
      <p:pic>
        <p:nvPicPr>
          <p:cNvPr id="8" name="Picture 3" descr="Y:\Graficos Boletim_Python\Gráficos 14_2_2022\Slide3_Ate9ano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2638" y="1381125"/>
            <a:ext cx="6770804" cy="257245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4500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 descr="pasted-image">
            <a:extLst>
              <a:ext uri="{FF2B5EF4-FFF2-40B4-BE49-F238E27FC236}">
                <a16:creationId xmlns:a16="http://schemas.microsoft.com/office/drawing/2014/main" id="{0B1A967C-C385-4106-A3BD-9BD0548F7E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7" y="4937811"/>
            <a:ext cx="8940723" cy="20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" name="Retângulo 31">
            <a:extLst>
              <a:ext uri="{FF2B5EF4-FFF2-40B4-BE49-F238E27FC236}">
                <a16:creationId xmlns:a16="http://schemas.microsoft.com/office/drawing/2014/main" id="{023FD4AB-D63D-44CD-9ED3-863763FEDC28}"/>
              </a:ext>
            </a:extLst>
          </p:cNvPr>
          <p:cNvSpPr/>
          <p:nvPr/>
        </p:nvSpPr>
        <p:spPr>
          <a:xfrm>
            <a:off x="5514974" y="4885999"/>
            <a:ext cx="2873450" cy="231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alt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COMITÊ DE DADOS |  SPGG | SES  </a:t>
            </a:r>
            <a:endParaRPr lang="pt-BR" altLang="pt-BR" sz="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81" y="2"/>
            <a:ext cx="7708420" cy="563836"/>
          </a:xfrm>
          <a:prstGeom prst="rect">
            <a:avLst/>
          </a:prstGeom>
          <a:solidFill>
            <a:srgbClr val="436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Incidência por Faixa Etária no Rio Grande do Sul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3303B960-1957-4CBB-8B62-DDEB89B3BE3D}"/>
              </a:ext>
            </a:extLst>
          </p:cNvPr>
          <p:cNvSpPr txBox="1"/>
          <p:nvPr/>
        </p:nvSpPr>
        <p:spPr>
          <a:xfrm>
            <a:off x="7854543" y="154611"/>
            <a:ext cx="106673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pt-B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Atualizado em</a:t>
            </a:r>
          </a:p>
          <a:p>
            <a:pPr algn="ctr" defTabSz="914400">
              <a:defRPr/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/>
                <a:ea typeface="Segoe UI" panose="020B0502040204020203" pitchFamily="34" charset="0"/>
                <a:cs typeface="Segoe UI"/>
              </a:rPr>
              <a:t>14/02/2022 09h</a:t>
            </a:r>
            <a:endParaRPr lang="pt-BR" sz="9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"/>
              <a:ea typeface="Segoe UI" panose="020B0502040204020203" pitchFamily="34" charset="0"/>
              <a:cs typeface="Segoe UI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246FB216-E887-4483-8A45-AA79E994CFD9}"/>
              </a:ext>
            </a:extLst>
          </p:cNvPr>
          <p:cNvSpPr txBox="1"/>
          <p:nvPr/>
        </p:nvSpPr>
        <p:spPr>
          <a:xfrm>
            <a:off x="755576" y="48656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solidFill>
                  <a:srgbClr val="000000"/>
                </a:solidFill>
                <a:latin typeface="Arial" panose="020B0604020202020204" pitchFamily="34" charset="0"/>
              </a:rPr>
              <a:t>Fonte dos dados brutos: Secretaria de Estado da Saúde (RIO GRANDE DO SUL, 2022)</a:t>
            </a:r>
          </a:p>
          <a:p>
            <a:r>
              <a:rPr lang="pt-BR" sz="700" dirty="0">
                <a:solidFill>
                  <a:srgbClr val="000000"/>
                </a:solidFill>
                <a:latin typeface="Arial" panose="020B0604020202020204" pitchFamily="34" charset="0"/>
              </a:rPr>
              <a:t>Elaboração: Comitê de Dados  (DEE/SPGG e SES)</a:t>
            </a:r>
            <a:endParaRPr lang="pt-BR" sz="7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C5B7F60-1F53-4C91-A65C-D47FCF8AB4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636026"/>
            <a:ext cx="9144000" cy="3498137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2773AED-5188-40AA-B365-99C9A5EF8915}"/>
              </a:ext>
            </a:extLst>
          </p:cNvPr>
          <p:cNvSpPr txBox="1"/>
          <p:nvPr/>
        </p:nvSpPr>
        <p:spPr>
          <a:xfrm>
            <a:off x="755576" y="4185974"/>
            <a:ext cx="8388423" cy="611405"/>
          </a:xfrm>
          <a:prstGeom prst="rect">
            <a:avLst/>
          </a:prstGeom>
          <a:solidFill>
            <a:schemeClr val="bg1">
              <a:lumMod val="8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>
            <a:defPPr>
              <a:defRPr lang="pt-BR"/>
            </a:defPPr>
            <a:lvl1pPr algn="ctr">
              <a:defRPr sz="1400" b="0">
                <a:solidFill>
                  <a:srgbClr val="0554AB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sz="1050" dirty="0"/>
              <a:t>O Gráfico indica que a incidência no pico mais recente foi 4x superior ao pico anterior na faixa etária dos 05 a 09 anos.</a:t>
            </a:r>
          </a:p>
          <a:p>
            <a:r>
              <a:rPr lang="pt-BR" sz="1050" dirty="0"/>
              <a:t>Por outro lado, nas faixas etárias de 60 a 79 anos, foi apenas 5% superior.</a:t>
            </a:r>
          </a:p>
          <a:p>
            <a:r>
              <a:rPr lang="pt-BR" sz="1050" dirty="0"/>
              <a:t>Considerando todas as faixas etárias, superou em quase 70% o pico de março 2021.</a:t>
            </a:r>
          </a:p>
        </p:txBody>
      </p:sp>
    </p:spTree>
    <p:extLst>
      <p:ext uri="{BB962C8B-B14F-4D97-AF65-F5344CB8AC3E}">
        <p14:creationId xmlns:p14="http://schemas.microsoft.com/office/powerpoint/2010/main" val="805326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338DB1A-4FF1-334D-867C-E6407E3CFC22}"/>
              </a:ext>
            </a:extLst>
          </p:cNvPr>
          <p:cNvSpPr/>
          <p:nvPr/>
        </p:nvSpPr>
        <p:spPr>
          <a:xfrm rot="16200000">
            <a:off x="3161530" y="-3011515"/>
            <a:ext cx="671516" cy="6966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lIns="68580" tIns="34290" rIns="68580" bIns="34290" rtlCol="0" anchor="ctr"/>
          <a:lstStyle/>
          <a:p>
            <a:pPr algn="ctr"/>
            <a:r>
              <a:rPr lang="pt-BR" sz="1600" b="1" spc="225" dirty="0">
                <a:solidFill>
                  <a:srgbClr val="547980"/>
                </a:solidFill>
                <a:cs typeface="Arial" panose="020B0604020202020204" pitchFamily="34" charset="0"/>
              </a:rPr>
              <a:t>DISTRIBUIÇÃO ETÁRIA ENTRE HOSPITALIZAÇÕES POR COVID-19</a:t>
            </a:r>
          </a:p>
          <a:p>
            <a:pPr algn="ctr"/>
            <a:endParaRPr lang="x-none" sz="1600" b="1" spc="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575B894-DC83-5C47-853C-EC20C230D873}"/>
              </a:ext>
            </a:extLst>
          </p:cNvPr>
          <p:cNvSpPr/>
          <p:nvPr/>
        </p:nvSpPr>
        <p:spPr>
          <a:xfrm>
            <a:off x="6966000" y="1"/>
            <a:ext cx="2178001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indent="-214313"/>
            <a:r>
              <a:rPr lang="pt-BR" b="1" dirty="0">
                <a:solidFill>
                  <a:schemeClr val="tx1"/>
                </a:solidFill>
                <a:sym typeface="Gisha"/>
              </a:rPr>
              <a:t>Série temporal da distribuição proporcional por faixa etária entre hospitalizações por </a:t>
            </a:r>
            <a:r>
              <a:rPr lang="pt-BR" b="1" dirty="0" err="1">
                <a:solidFill>
                  <a:schemeClr val="tx1"/>
                </a:solidFill>
                <a:sym typeface="Gisha"/>
              </a:rPr>
              <a:t>Covid</a:t>
            </a:r>
            <a:r>
              <a:rPr lang="pt-BR" b="1" dirty="0">
                <a:solidFill>
                  <a:schemeClr val="tx1"/>
                </a:solidFill>
                <a:sym typeface="Gisha"/>
              </a:rPr>
              <a:t>-19 no RS</a:t>
            </a:r>
          </a:p>
          <a:p>
            <a:endParaRPr lang="pt-BR" sz="11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pPr>
              <a:buFont typeface="Arial" pitchFamily="34" charset="0"/>
              <a:buChar char="•"/>
            </a:pPr>
            <a:r>
              <a:rPr lang="pt-BR" sz="12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As faixas etárias de 0 a 11 anos e de 12 a 19 anos passaram a representar uma proporção maior das hospitalizações no ano de 2022 (6%) em comparação com anos anteriores</a:t>
            </a:r>
          </a:p>
          <a:p>
            <a:endParaRPr lang="pt-BR" sz="12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pPr>
              <a:buFont typeface="Arial" pitchFamily="34" charset="0"/>
              <a:buChar char="•"/>
            </a:pPr>
            <a:r>
              <a:rPr lang="pt-BR" sz="11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 </a:t>
            </a:r>
            <a:r>
              <a:rPr lang="pt-BR" sz="12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A faixa etária de 80 anos ou mais passou a representar uma proporção maior das hospitalizações em 2022 (29%), a maior proporção para esta faixa etária ao longo da pandemia</a:t>
            </a:r>
          </a:p>
          <a:p>
            <a:endParaRPr lang="pt-BR" sz="12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endParaRPr lang="pt-BR" sz="12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  <a:p>
            <a:pPr>
              <a:spcAft>
                <a:spcPts val="900"/>
              </a:spcAft>
            </a:pPr>
            <a:r>
              <a:rPr lang="pt-BR" sz="9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Dados preliminares para o último mês</a:t>
            </a:r>
          </a:p>
          <a:p>
            <a:r>
              <a:rPr lang="pt-BR" sz="9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Fonte: SIVEP Gripe, acesso em 10/02/2022</a:t>
            </a:r>
          </a:p>
          <a:p>
            <a:endParaRPr lang="pt-BR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Google Shape;112;p3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8286840" y="4927680"/>
            <a:ext cx="856800" cy="21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13;p3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142920" y="4929120"/>
            <a:ext cx="642600" cy="13392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114;p3">
            <a:extLst>
              <a:ext uri="{FF2B5EF4-FFF2-40B4-BE49-F238E27FC236}">
                <a16:creationId xmlns:a16="http://schemas.microsoft.com/office/drawing/2014/main" id="{47BC6245-3302-8145-A731-7D69A3E5091D}"/>
              </a:ext>
            </a:extLst>
          </p:cNvPr>
          <p:cNvSpPr txBox="1"/>
          <p:nvPr/>
        </p:nvSpPr>
        <p:spPr>
          <a:xfrm>
            <a:off x="6965639" y="4904691"/>
            <a:ext cx="1320841" cy="261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685783"/>
            <a:r>
              <a:rPr lang="en" sz="1100" b="1" dirty="0">
                <a:solidFill>
                  <a:srgbClr val="595959"/>
                </a:solidFill>
                <a:latin typeface="Calibri Light"/>
                <a:ea typeface="Gisha"/>
                <a:cs typeface="Gisha"/>
                <a:sym typeface="Gisha"/>
              </a:rPr>
              <a:t>COERS | SES RS</a:t>
            </a:r>
            <a:endParaRPr sz="1100" b="1" dirty="0">
              <a:solidFill>
                <a:srgbClr val="595959"/>
              </a:solidFill>
              <a:latin typeface="Calibri Light"/>
              <a:ea typeface="Gisha"/>
              <a:cs typeface="Gisha"/>
              <a:sym typeface="Gish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8633" y="1110648"/>
            <a:ext cx="6772274" cy="2841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9045001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AD1CD83-00F6-4263-A64F-68DCAD5D229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96298"/>
            <a:ext cx="9144000" cy="4122354"/>
          </a:xfrm>
          <a:prstGeom prst="rect">
            <a:avLst/>
          </a:prstGeom>
        </p:spPr>
      </p:pic>
      <p:pic>
        <p:nvPicPr>
          <p:cNvPr id="40" name="Picture 1" descr="pasted-image">
            <a:extLst>
              <a:ext uri="{FF2B5EF4-FFF2-40B4-BE49-F238E27FC236}">
                <a16:creationId xmlns:a16="http://schemas.microsoft.com/office/drawing/2014/main" id="{8956E343-E08B-4458-A98B-DCC9F08B2B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77" y="4937811"/>
            <a:ext cx="8940723" cy="207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" name="Retângulo 40">
            <a:extLst>
              <a:ext uri="{FF2B5EF4-FFF2-40B4-BE49-F238E27FC236}">
                <a16:creationId xmlns:a16="http://schemas.microsoft.com/office/drawing/2014/main" id="{6B09B1FA-E272-41BC-B81D-67E08DDC3399}"/>
              </a:ext>
            </a:extLst>
          </p:cNvPr>
          <p:cNvSpPr/>
          <p:nvPr/>
        </p:nvSpPr>
        <p:spPr>
          <a:xfrm>
            <a:off x="5514974" y="4885999"/>
            <a:ext cx="2873450" cy="23102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lvl="1" algn="r">
              <a:lnSpc>
                <a:spcPct val="150000"/>
              </a:lnSpc>
              <a:defRPr/>
            </a:pPr>
            <a:r>
              <a:rPr lang="pt-BR" altLang="pt-BR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COMITÊ DE DADOS |  SPGG | SES  </a:t>
            </a:r>
            <a:endParaRPr lang="pt-BR" altLang="pt-BR" sz="800" b="1" dirty="0">
              <a:solidFill>
                <a:schemeClr val="tx1">
                  <a:lumMod val="50000"/>
                  <a:lumOff val="50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46DFC998-6FDF-4AA8-89FD-8CE49EEFB968}"/>
              </a:ext>
            </a:extLst>
          </p:cNvPr>
          <p:cNvSpPr txBox="1"/>
          <p:nvPr/>
        </p:nvSpPr>
        <p:spPr>
          <a:xfrm>
            <a:off x="755576" y="4865623"/>
            <a:ext cx="4572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700" dirty="0">
                <a:solidFill>
                  <a:srgbClr val="000000"/>
                </a:solidFill>
                <a:latin typeface="Arial" panose="020B0604020202020204" pitchFamily="34" charset="0"/>
              </a:rPr>
              <a:t>Fonte dos dados brutos: Secretaria de Estado da Saúde (RIO GRANDE DO SUL, 2022)</a:t>
            </a:r>
          </a:p>
          <a:p>
            <a:r>
              <a:rPr lang="pt-BR" sz="700" dirty="0">
                <a:solidFill>
                  <a:srgbClr val="000000"/>
                </a:solidFill>
                <a:latin typeface="Arial" panose="020B0604020202020204" pitchFamily="34" charset="0"/>
              </a:rPr>
              <a:t>Elaboração: Comitê de Dados  (DEE/SPGG e SES)</a:t>
            </a:r>
            <a:endParaRPr lang="pt-BR" sz="700" dirty="0"/>
          </a:p>
        </p:txBody>
      </p:sp>
      <p:sp>
        <p:nvSpPr>
          <p:cNvPr id="22" name="Retângulo 21"/>
          <p:cNvSpPr/>
          <p:nvPr/>
        </p:nvSpPr>
        <p:spPr>
          <a:xfrm>
            <a:off x="480" y="2"/>
            <a:ext cx="7854063" cy="563836"/>
          </a:xfrm>
          <a:prstGeom prst="rect">
            <a:avLst/>
          </a:prstGeom>
          <a:solidFill>
            <a:srgbClr val="4368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0" rIns="480000" rtlCol="0" anchor="ctr"/>
          <a:lstStyle/>
          <a:p>
            <a:r>
              <a:rPr lang="pt-BR" sz="2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Evolução do Número de Hospitalizados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404D101-60E3-49B1-9748-9B1DB4EE441D}"/>
              </a:ext>
            </a:extLst>
          </p:cNvPr>
          <p:cNvSpPr txBox="1"/>
          <p:nvPr/>
        </p:nvSpPr>
        <p:spPr>
          <a:xfrm>
            <a:off x="7854543" y="154611"/>
            <a:ext cx="106673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 defTabSz="914400">
              <a:defRPr/>
            </a:pPr>
            <a:r>
              <a:rPr lang="pt-BR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Atualizado em</a:t>
            </a:r>
          </a:p>
          <a:p>
            <a:pPr algn="ctr" defTabSz="914400">
              <a:defRPr/>
            </a:pPr>
            <a:r>
              <a:rPr lang="pt-BR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"/>
                <a:ea typeface="Segoe UI" panose="020B0502040204020203" pitchFamily="34" charset="0"/>
                <a:cs typeface="Segoe UI"/>
              </a:rPr>
              <a:t>14/02/2022 09h</a:t>
            </a:r>
            <a:endParaRPr lang="pt-BR" sz="90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Segoe UI"/>
              <a:ea typeface="Segoe UI" panose="020B0502040204020203" pitchFamily="34" charset="0"/>
              <a:cs typeface="Segoe UI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BADE9596-08DD-4057-A5D4-01FCA85F9DA1}"/>
              </a:ext>
            </a:extLst>
          </p:cNvPr>
          <p:cNvSpPr/>
          <p:nvPr/>
        </p:nvSpPr>
        <p:spPr>
          <a:xfrm>
            <a:off x="8388424" y="1980288"/>
            <a:ext cx="471471" cy="2407924"/>
          </a:xfrm>
          <a:prstGeom prst="rect">
            <a:avLst/>
          </a:prstGeom>
          <a:noFill/>
          <a:ln w="28575">
            <a:solidFill>
              <a:srgbClr val="7F33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2" name="Conector: Curvo 11">
            <a:extLst>
              <a:ext uri="{FF2B5EF4-FFF2-40B4-BE49-F238E27FC236}">
                <a16:creationId xmlns:a16="http://schemas.microsoft.com/office/drawing/2014/main" id="{2AC70CFF-5C98-4B4C-86D1-CEDFA9E14EB8}"/>
              </a:ext>
            </a:extLst>
          </p:cNvPr>
          <p:cNvCxnSpPr>
            <a:cxnSpLocks/>
            <a:stCxn id="11" idx="0"/>
            <a:endCxn id="7" idx="3"/>
          </p:cNvCxnSpPr>
          <p:nvPr/>
        </p:nvCxnSpPr>
        <p:spPr>
          <a:xfrm rot="16200000" flipH="1" flipV="1">
            <a:off x="7970482" y="2048582"/>
            <a:ext cx="721972" cy="585384"/>
          </a:xfrm>
          <a:prstGeom prst="curvedConnector4">
            <a:avLst>
              <a:gd name="adj1" fmla="val -31663"/>
              <a:gd name="adj2" fmla="val 70135"/>
            </a:avLst>
          </a:prstGeom>
          <a:ln w="76200">
            <a:solidFill>
              <a:srgbClr val="7F338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9B086278-AD59-4D18-B50A-C86815E6E89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80912"/>
            <a:ext cx="8038776" cy="3242695"/>
          </a:xfrm>
          <a:prstGeom prst="rect">
            <a:avLst/>
          </a:prstGeom>
        </p:spPr>
      </p:pic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54BCFC22-190E-43BA-B655-7E22127EB98A}"/>
              </a:ext>
            </a:extLst>
          </p:cNvPr>
          <p:cNvCxnSpPr>
            <a:cxnSpLocks/>
            <a:endCxn id="19" idx="3"/>
          </p:cNvCxnSpPr>
          <p:nvPr/>
        </p:nvCxnSpPr>
        <p:spPr>
          <a:xfrm flipH="1">
            <a:off x="6557167" y="4002872"/>
            <a:ext cx="1180597" cy="566451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0D9A3AD-0889-445E-9D6E-ACF8BC0E2BF1}"/>
              </a:ext>
            </a:extLst>
          </p:cNvPr>
          <p:cNvSpPr txBox="1"/>
          <p:nvPr/>
        </p:nvSpPr>
        <p:spPr>
          <a:xfrm>
            <a:off x="5358748" y="4453907"/>
            <a:ext cx="1198419" cy="2308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900" dirty="0"/>
              <a:t>Máxima Histórica</a:t>
            </a:r>
          </a:p>
        </p:txBody>
      </p:sp>
    </p:spTree>
    <p:extLst>
      <p:ext uri="{BB962C8B-B14F-4D97-AF65-F5344CB8AC3E}">
        <p14:creationId xmlns:p14="http://schemas.microsoft.com/office/powerpoint/2010/main" val="1057140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72" y="304800"/>
            <a:ext cx="4345153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4493622" y="843374"/>
            <a:ext cx="46614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dirty="0"/>
              <a:t>O Estudo consiste em um modelagem</a:t>
            </a:r>
          </a:p>
          <a:p>
            <a:r>
              <a:rPr lang="pt-BR" sz="2000" dirty="0"/>
              <a:t> matemática  para estimar quantas mortes </a:t>
            </a:r>
          </a:p>
          <a:p>
            <a:r>
              <a:rPr lang="pt-BR" sz="2000" dirty="0"/>
              <a:t>e hospitalizações  seriam evitáveis  </a:t>
            </a:r>
          </a:p>
          <a:p>
            <a:r>
              <a:rPr lang="pt-BR" sz="2000" dirty="0"/>
              <a:t>considerando três cenários </a:t>
            </a:r>
          </a:p>
          <a:p>
            <a:r>
              <a:rPr lang="pt-BR" sz="2000" dirty="0"/>
              <a:t>de administração de vacinas nessa</a:t>
            </a:r>
          </a:p>
          <a:p>
            <a:r>
              <a:rPr lang="pt-BR" sz="2000" dirty="0"/>
              <a:t> faixa etária em período de 3 meses: </a:t>
            </a:r>
          </a:p>
          <a:p>
            <a:r>
              <a:rPr lang="pt-BR" sz="2000" dirty="0"/>
              <a:t>● Sem vacinação (hipotético); </a:t>
            </a:r>
          </a:p>
          <a:p>
            <a:r>
              <a:rPr lang="pt-BR" sz="2000" dirty="0"/>
              <a:t>● Vacinação em ritmo lento (atual): </a:t>
            </a:r>
          </a:p>
          <a:p>
            <a:r>
              <a:rPr lang="pt-BR" sz="2000" dirty="0"/>
              <a:t>média aproximada de 250 mil doses /dia; </a:t>
            </a:r>
          </a:p>
          <a:p>
            <a:r>
              <a:rPr lang="pt-BR" sz="2000" dirty="0"/>
              <a:t>● Vacinação em ritmo ideal: </a:t>
            </a:r>
          </a:p>
          <a:p>
            <a:r>
              <a:rPr lang="pt-BR" sz="2000" dirty="0"/>
              <a:t>1 milhão de doses /dia. </a:t>
            </a:r>
          </a:p>
          <a:p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6286" y="295274"/>
            <a:ext cx="4585464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5025" y="28412"/>
            <a:ext cx="5076825" cy="510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0"/>
          <p:cNvSpPr/>
          <p:nvPr/>
        </p:nvSpPr>
        <p:spPr>
          <a:xfrm>
            <a:off x="8640644" y="4666680"/>
            <a:ext cx="414675" cy="24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fld id="{00000000-1234-1234-1234-123412341234}" type="slidenum">
              <a:rPr lang="en-US" sz="11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pPr algn="ctr">
                <a:buClr>
                  <a:srgbClr val="000000"/>
                </a:buClr>
                <a:buSzPts val="1400"/>
              </a:pPr>
              <a:t>8</a:t>
            </a:fld>
            <a:endParaRPr sz="11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" name="Grupo 8"/>
          <p:cNvGrpSpPr/>
          <p:nvPr/>
        </p:nvGrpSpPr>
        <p:grpSpPr>
          <a:xfrm>
            <a:off x="0" y="900844"/>
            <a:ext cx="9144000" cy="98325"/>
            <a:chOff x="0" y="900844"/>
            <a:chExt cx="9144000" cy="98325"/>
          </a:xfrm>
        </p:grpSpPr>
        <p:sp>
          <p:nvSpPr>
            <p:cNvPr id="146" name="Google Shape;146;p30"/>
            <p:cNvSpPr/>
            <p:nvPr/>
          </p:nvSpPr>
          <p:spPr>
            <a:xfrm>
              <a:off x="0" y="900844"/>
              <a:ext cx="2433600" cy="98325"/>
            </a:xfrm>
            <a:prstGeom prst="rect">
              <a:avLst/>
            </a:prstGeom>
            <a:solidFill>
              <a:srgbClr val="156528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0"/>
            <p:cNvSpPr/>
            <p:nvPr/>
          </p:nvSpPr>
          <p:spPr>
            <a:xfrm>
              <a:off x="2433600" y="900844"/>
              <a:ext cx="2129175" cy="98325"/>
            </a:xfrm>
            <a:prstGeom prst="rect">
              <a:avLst/>
            </a:prstGeom>
            <a:solidFill>
              <a:srgbClr val="9D0A0E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30"/>
            <p:cNvSpPr/>
            <p:nvPr/>
          </p:nvSpPr>
          <p:spPr>
            <a:xfrm>
              <a:off x="4562775" y="900844"/>
              <a:ext cx="2433600" cy="98325"/>
            </a:xfrm>
            <a:prstGeom prst="rect">
              <a:avLst/>
            </a:prstGeom>
            <a:solidFill>
              <a:srgbClr val="F9C32C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30"/>
            <p:cNvSpPr/>
            <p:nvPr/>
          </p:nvSpPr>
          <p:spPr>
            <a:xfrm>
              <a:off x="6996375" y="900844"/>
              <a:ext cx="2147625" cy="98325"/>
            </a:xfrm>
            <a:prstGeom prst="rect">
              <a:avLst/>
            </a:prstGeom>
            <a:solidFill>
              <a:srgbClr val="727376"/>
            </a:solidFill>
            <a:ln>
              <a:noFill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/>
              <a:endParaRPr sz="11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30"/>
          <p:cNvSpPr/>
          <p:nvPr/>
        </p:nvSpPr>
        <p:spPr>
          <a:xfrm>
            <a:off x="374231" y="224531"/>
            <a:ext cx="8474625" cy="615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lvl="0">
              <a:lnSpc>
                <a:spcPct val="114285"/>
              </a:lnSpc>
              <a:buClr>
                <a:schemeClr val="dk1"/>
              </a:buClr>
              <a:buSzPts val="1100"/>
            </a:pPr>
            <a:r>
              <a:rPr lang="pt-BR" sz="3000" b="1" dirty="0">
                <a:solidFill>
                  <a:srgbClr val="5B5C60"/>
                </a:solidFill>
                <a:ea typeface="MS UI Gothic" pitchFamily="34" charset="-128"/>
                <a:cs typeface="Montserrat"/>
                <a:sym typeface="Montserrat"/>
              </a:rPr>
              <a:t>Registros de Vacinas em Crianças</a:t>
            </a:r>
            <a:br>
              <a:rPr lang="pt-BR" sz="3800" dirty="0">
                <a:solidFill>
                  <a:srgbClr val="5B5C60"/>
                </a:solidFill>
                <a:ea typeface="Montserrat"/>
                <a:cs typeface="Montserrat"/>
                <a:sym typeface="Montserrat"/>
              </a:rPr>
            </a:br>
            <a:endParaRPr lang="pt-BR" sz="3800" dirty="0">
              <a:solidFill>
                <a:srgbClr val="5B5C60"/>
              </a:solidFill>
              <a:ea typeface="Montserrat"/>
              <a:cs typeface="Montserrat"/>
              <a:sym typeface="Montserrat"/>
            </a:endParaRPr>
          </a:p>
          <a:p>
            <a:pPr>
              <a:lnSpc>
                <a:spcPct val="114285"/>
              </a:lnSpc>
              <a:buClr>
                <a:schemeClr val="dk1"/>
              </a:buClr>
              <a:buSzPts val="1100"/>
            </a:pPr>
            <a:endParaRPr sz="2600" dirty="0">
              <a:solidFill>
                <a:srgbClr val="5B5C60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466724" y="1235869"/>
            <a:ext cx="8029575" cy="1926431"/>
          </a:xfrm>
        </p:spPr>
        <p:txBody>
          <a:bodyPr>
            <a:noAutofit/>
          </a:bodyPr>
          <a:lstStyle/>
          <a:p>
            <a:pPr marL="323850">
              <a:lnSpc>
                <a:spcPct val="115000"/>
              </a:lnSpc>
              <a:buClr>
                <a:srgbClr val="2C3132"/>
              </a:buClr>
              <a:buSzPts val="2200"/>
            </a:pPr>
            <a:r>
              <a:rPr lang="pt-BR" sz="3200" dirty="0">
                <a:solidFill>
                  <a:srgbClr val="2C3132"/>
                </a:solidFill>
                <a:ea typeface="Montserrat Medium"/>
                <a:cs typeface="Montserrat Medium"/>
                <a:sym typeface="Montserrat Medium"/>
              </a:rPr>
              <a:t>SIPNI via API</a:t>
            </a:r>
            <a:r>
              <a:rPr lang="pt-BR" sz="2400" dirty="0">
                <a:solidFill>
                  <a:srgbClr val="2C3132"/>
                </a:solidFill>
                <a:ea typeface="Montserrat Medium"/>
                <a:cs typeface="Montserrat Medium"/>
                <a:sym typeface="Montserrat Medium"/>
              </a:rPr>
              <a:t>: </a:t>
            </a:r>
          </a:p>
          <a:p>
            <a:pPr marL="666750" lvl="1">
              <a:lnSpc>
                <a:spcPct val="115000"/>
              </a:lnSpc>
              <a:buClr>
                <a:srgbClr val="2C3132"/>
              </a:buClr>
              <a:buSzPts val="2200"/>
            </a:pPr>
            <a:r>
              <a:rPr lang="pt-BR" sz="2400" dirty="0">
                <a:solidFill>
                  <a:srgbClr val="2C3132"/>
                </a:solidFill>
                <a:ea typeface="Montserrat Medium"/>
                <a:cs typeface="Montserrat Medium"/>
                <a:sym typeface="Montserrat Medium"/>
              </a:rPr>
              <a:t>Doses Aplicadas: 259.304</a:t>
            </a:r>
          </a:p>
          <a:p>
            <a:pPr marL="666750" lvl="1">
              <a:lnSpc>
                <a:spcPct val="115000"/>
              </a:lnSpc>
              <a:buClr>
                <a:srgbClr val="2C3132"/>
              </a:buClr>
              <a:buSzPts val="2200"/>
            </a:pPr>
            <a:r>
              <a:rPr lang="pt-BR" sz="2400" dirty="0">
                <a:solidFill>
                  <a:srgbClr val="2C3132"/>
                </a:solidFill>
                <a:ea typeface="Montserrat Medium"/>
                <a:cs typeface="Montserrat Medium"/>
                <a:sym typeface="Montserrat Medium"/>
              </a:rPr>
              <a:t>Cobertura vacinal:  26,9%</a:t>
            </a:r>
          </a:p>
        </p:txBody>
      </p:sp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1762125" y="3806825"/>
          <a:ext cx="5705475" cy="1010920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pt-BR" sz="1800" b="1" dirty="0"/>
                        <a:t>População CRIANÇAS  5-11 anos</a:t>
                      </a:r>
                      <a:r>
                        <a:rPr lang="pt-BR" sz="18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dirty="0"/>
                        <a:t>Total  de doses distribuídas </a:t>
                      </a:r>
                      <a:endParaRPr lang="pt-BR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t-BR" sz="1800" b="1" dirty="0"/>
                    </a:p>
                    <a:p>
                      <a:r>
                        <a:rPr lang="pt-BR" sz="1800" b="1" dirty="0"/>
                        <a:t>% distribuído</a:t>
                      </a:r>
                      <a:endParaRPr lang="pt-BR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</a:rPr>
                        <a:t>964.273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</a:rPr>
                        <a:t>875.893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i="0" u="none" strike="noStrike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libri"/>
                        </a:rPr>
                        <a:t>90,83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50;p30"/>
          <p:cNvSpPr/>
          <p:nvPr/>
        </p:nvSpPr>
        <p:spPr>
          <a:xfrm rot="16200000">
            <a:off x="-1772317" y="2056735"/>
            <a:ext cx="4886327" cy="103955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1" wrap="square" lIns="67500" tIns="33750" rIns="67500" bIns="33750" anchor="t" anchorCtr="0">
            <a:noAutofit/>
          </a:bodyPr>
          <a:lstStyle/>
          <a:p>
            <a:pPr lvl="0" algn="ctr">
              <a:lnSpc>
                <a:spcPct val="114285"/>
              </a:lnSpc>
              <a:buClr>
                <a:schemeClr val="dk1"/>
              </a:buClr>
              <a:buSzPts val="1100"/>
            </a:pPr>
            <a:r>
              <a:rPr lang="pt-BR" sz="3000" b="1" dirty="0">
                <a:solidFill>
                  <a:srgbClr val="5B5C60"/>
                </a:solidFill>
                <a:ea typeface="MS UI Gothic" pitchFamily="34" charset="-128"/>
                <a:cs typeface="Montserrat"/>
                <a:sym typeface="Montserrat"/>
              </a:rPr>
              <a:t>Cobertura Vacinal</a:t>
            </a:r>
          </a:p>
          <a:p>
            <a:pPr lvl="0" algn="ctr">
              <a:lnSpc>
                <a:spcPct val="114285"/>
              </a:lnSpc>
              <a:buClr>
                <a:schemeClr val="dk1"/>
              </a:buClr>
              <a:buSzPts val="1100"/>
            </a:pPr>
            <a:r>
              <a:rPr lang="pt-BR" sz="3000" b="1" dirty="0">
                <a:solidFill>
                  <a:srgbClr val="5B5C60"/>
                </a:solidFill>
                <a:ea typeface="MS UI Gothic" pitchFamily="34" charset="-128"/>
                <a:cs typeface="Montserrat"/>
                <a:sym typeface="Montserrat"/>
              </a:rPr>
              <a:t> dos adolescentes e  Crianças</a:t>
            </a:r>
            <a:br>
              <a:rPr lang="pt-BR" sz="3800" dirty="0">
                <a:solidFill>
                  <a:srgbClr val="5B5C60"/>
                </a:solidFill>
                <a:ea typeface="Montserrat"/>
                <a:cs typeface="Montserrat"/>
                <a:sym typeface="Montserrat"/>
              </a:rPr>
            </a:br>
            <a:endParaRPr lang="pt-BR" sz="3800" dirty="0">
              <a:solidFill>
                <a:srgbClr val="5B5C60"/>
              </a:solidFill>
              <a:ea typeface="Montserrat"/>
              <a:cs typeface="Montserrat"/>
              <a:sym typeface="Montserrat"/>
            </a:endParaRPr>
          </a:p>
          <a:p>
            <a:pPr algn="ctr">
              <a:lnSpc>
                <a:spcPct val="114285"/>
              </a:lnSpc>
              <a:buClr>
                <a:schemeClr val="dk1"/>
              </a:buClr>
              <a:buSzPts val="1100"/>
            </a:pPr>
            <a:endParaRPr sz="2600" dirty="0">
              <a:solidFill>
                <a:srgbClr val="5B5C60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9737" y="188686"/>
            <a:ext cx="6710363" cy="4789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14247</TotalTime>
  <Words>595</Words>
  <Application>Microsoft Office PowerPoint</Application>
  <PresentationFormat>Apresentação na tela (16:9)</PresentationFormat>
  <Paragraphs>104</Paragraphs>
  <Slides>10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Home</dc:creator>
  <cp:lastModifiedBy>Neemias Freitas</cp:lastModifiedBy>
  <cp:revision>429</cp:revision>
  <dcterms:created xsi:type="dcterms:W3CDTF">2020-05-12T17:34:00Z</dcterms:created>
  <dcterms:modified xsi:type="dcterms:W3CDTF">2022-02-17T19:59:29Z</dcterms:modified>
</cp:coreProperties>
</file>