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398" r:id="rId2"/>
    <p:sldId id="259" r:id="rId3"/>
    <p:sldId id="399" r:id="rId4"/>
    <p:sldId id="401" r:id="rId5"/>
    <p:sldId id="403" r:id="rId6"/>
    <p:sldId id="402" r:id="rId7"/>
    <p:sldId id="404" r:id="rId8"/>
    <p:sldId id="400" r:id="rId9"/>
    <p:sldId id="405" r:id="rId10"/>
    <p:sldId id="411" r:id="rId11"/>
    <p:sldId id="407" r:id="rId12"/>
    <p:sldId id="408" r:id="rId13"/>
    <p:sldId id="409" r:id="rId14"/>
    <p:sldId id="410" r:id="rId15"/>
    <p:sldId id="388" r:id="rId16"/>
  </p:sldIdLst>
  <p:sldSz cx="12192000" cy="6858000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0C0C0"/>
    <a:srgbClr val="66FFFF"/>
    <a:srgbClr val="9999FF"/>
    <a:srgbClr val="336699"/>
    <a:srgbClr val="0033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3" autoAdjust="0"/>
  </p:normalViewPr>
  <p:slideViewPr>
    <p:cSldViewPr>
      <p:cViewPr varScale="1">
        <p:scale>
          <a:sx n="109" d="100"/>
          <a:sy n="109" d="100"/>
        </p:scale>
        <p:origin x="94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0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\gsf\Astec\Relatorio%20Sefaz%20Gestao%202015-2018\prestacao%20cont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\gsf\Astec\Relatorio%20Sefaz%20Gestao%202015-2018\prestacao%20cont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Resumo!$B$22</c:f>
              <c:strCache>
                <c:ptCount val="1"/>
                <c:pt idx="0">
                  <c:v>RESULTADO FINANCEIRO ESTIMADO (DÉFICIT)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Resumo!$C$21:$F$21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Resumo!$C$22:$F$22</c:f>
              <c:numCache>
                <c:formatCode>_(* #,##0_);_(* \(#,##0\);_(* "-"??_);_(@_)</c:formatCode>
                <c:ptCount val="4"/>
                <c:pt idx="0">
                  <c:v>-5400</c:v>
                </c:pt>
                <c:pt idx="1">
                  <c:v>-6069</c:v>
                </c:pt>
                <c:pt idx="2">
                  <c:v>-6610</c:v>
                </c:pt>
                <c:pt idx="3">
                  <c:v>-7103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2-4F26-B54B-AEE6362B6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648376"/>
        <c:axId val="530645752"/>
      </c:barChart>
      <c:catAx>
        <c:axId val="53064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0645752"/>
        <c:crosses val="autoZero"/>
        <c:auto val="1"/>
        <c:lblAlgn val="ctr"/>
        <c:lblOffset val="100"/>
        <c:noMultiLvlLbl val="0"/>
      </c:catAx>
      <c:valAx>
        <c:axId val="53064575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530648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R$ 25 bi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18844503708524"/>
                      <c:h val="0.146974078594607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D50-4B45-85EC-55BF2EE7737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R$ 7,5 bi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50-4B45-85EC-55BF2EE773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Resumo!$B$33:$B$34</c:f>
              <c:strCache>
                <c:ptCount val="2"/>
                <c:pt idx="0">
                  <c:v>Insuficiência  Projetada (início 2015)</c:v>
                </c:pt>
                <c:pt idx="1">
                  <c:v>Insuficiência  Projetada (final 2018)</c:v>
                </c:pt>
              </c:strCache>
            </c:strRef>
          </c:cat>
          <c:val>
            <c:numRef>
              <c:f>Resumo!$C$33:$C$34</c:f>
              <c:numCache>
                <c:formatCode>_-* #,##0_-;\-* #,##0_-;_-* "-"??_-;_-@_-</c:formatCode>
                <c:ptCount val="2"/>
                <c:pt idx="0">
                  <c:v>25.181999999999999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0-4B45-85EC-55BF2EE77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383392"/>
        <c:axId val="532385032"/>
      </c:barChart>
      <c:catAx>
        <c:axId val="5323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2385032"/>
        <c:crosses val="autoZero"/>
        <c:auto val="1"/>
        <c:lblAlgn val="ctr"/>
        <c:lblOffset val="100"/>
        <c:noMultiLvlLbl val="0"/>
      </c:catAx>
      <c:valAx>
        <c:axId val="53238503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53238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C0C0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4149D6-EB78-42E5-AA31-81AB2C44B3C4}" type="datetimeFigureOut">
              <a:rPr lang="pt-BR"/>
              <a:pPr>
                <a:defRPr/>
              </a:pPr>
              <a:t>26/12/2018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191222A-3D2A-42DF-8B28-5E8E801358E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CFE842-F3F1-4C76-8D05-07BAE83D4C11}" type="datetimeFigureOut">
              <a:rPr lang="pt-BR"/>
              <a:pPr>
                <a:defRPr/>
              </a:pPr>
              <a:t>26/12/2018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A151903-D661-40A0-B8C8-41A87A53D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2DE2CD-D16E-074D-80BF-DD097E8F9E2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2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apas inter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24499" y="1726819"/>
            <a:ext cx="9144000" cy="2387600"/>
          </a:xfrm>
        </p:spPr>
        <p:txBody>
          <a:bodyPr anchor="b">
            <a:normAutofit/>
          </a:bodyPr>
          <a:lstStyle>
            <a:lvl1pPr algn="l">
              <a:defRPr sz="3600" spc="-113"/>
            </a:lvl1pPr>
          </a:lstStyle>
          <a:p>
            <a:r>
              <a:rPr lang="pt-BR" dirty="0" smtClean="0"/>
              <a:t>CLIQUE PARA EDITAR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4498" y="4233291"/>
            <a:ext cx="8746935" cy="1655762"/>
          </a:xfrm>
        </p:spPr>
        <p:txBody>
          <a:bodyPr/>
          <a:lstStyle>
            <a:lvl1pPr marL="0" indent="0" algn="l">
              <a:buNone/>
              <a:defRPr sz="1800" b="0" i="0" spc="-113">
                <a:solidFill>
                  <a:schemeClr val="bg2">
                    <a:lumMod val="50000"/>
                  </a:schemeClr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69796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27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7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29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706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87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988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 CINZA CLA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436564" y="490063"/>
            <a:ext cx="5598477" cy="1351597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Gotham" charset="0"/>
                <a:ea typeface="Gotham" charset="0"/>
                <a:cs typeface="Gotham" charset="0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  <p:sp>
        <p:nvSpPr>
          <p:cNvPr id="7" name="Espaço Reservado para Texto 10"/>
          <p:cNvSpPr>
            <a:spLocks noGrp="1"/>
          </p:cNvSpPr>
          <p:nvPr>
            <p:ph type="body" sz="quarter" idx="11"/>
          </p:nvPr>
        </p:nvSpPr>
        <p:spPr>
          <a:xfrm>
            <a:off x="515938" y="1463040"/>
            <a:ext cx="5580063" cy="104648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t-BR" dirty="0" smtClean="0"/>
              <a:t>Clique para editar os estilos de </a:t>
            </a:r>
            <a:r>
              <a:rPr lang="pt-BR" smtClean="0"/>
              <a:t>texto mestres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1508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CBAC1E-EC28-46BC-A585-3FFBA8B88F41}" type="datetimeFigureOut">
              <a:rPr lang="pt-BR"/>
              <a:pPr>
                <a:defRPr/>
              </a:pPr>
              <a:t>26/12/2018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045C08-5FF4-4522-A4C8-DE2794A7E2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74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7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55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 AMAR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com Único Canto Aparado 11"/>
          <p:cNvSpPr/>
          <p:nvPr userDrawn="1"/>
        </p:nvSpPr>
        <p:spPr>
          <a:xfrm rot="10800000">
            <a:off x="10213023" y="-398780"/>
            <a:ext cx="1463040" cy="1534160"/>
          </a:xfrm>
          <a:prstGeom prst="snip1Rect">
            <a:avLst/>
          </a:prstGeom>
          <a:solidFill>
            <a:srgbClr val="F9C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 hasCustomPrompt="1"/>
          </p:nvPr>
        </p:nvSpPr>
        <p:spPr>
          <a:xfrm>
            <a:off x="10213025" y="306706"/>
            <a:ext cx="1417161" cy="770254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defRPr sz="900" spc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pt-BR" dirty="0"/>
          </a:p>
        </p:txBody>
      </p:sp>
      <p:sp>
        <p:nvSpPr>
          <p:cNvPr id="4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436564" y="490063"/>
            <a:ext cx="5598477" cy="1351597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Gotham" charset="0"/>
                <a:ea typeface="Gotham" charset="0"/>
                <a:cs typeface="Gotham" charset="0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  <p:sp>
        <p:nvSpPr>
          <p:cNvPr id="5" name="Espaço Reservado para Texto 10"/>
          <p:cNvSpPr>
            <a:spLocks noGrp="1"/>
          </p:cNvSpPr>
          <p:nvPr>
            <p:ph type="body" sz="quarter" idx="11"/>
          </p:nvPr>
        </p:nvSpPr>
        <p:spPr>
          <a:xfrm>
            <a:off x="515938" y="1463040"/>
            <a:ext cx="5580063" cy="104648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t-BR" dirty="0" smtClean="0"/>
              <a:t>Clique para editar os estilos de </a:t>
            </a:r>
            <a:r>
              <a:rPr lang="pt-BR" smtClean="0"/>
              <a:t>texto mestres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979401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869" userDrawn="1">
          <p15:clr>
            <a:srgbClr val="FBAE40"/>
          </p15:clr>
        </p15:guide>
        <p15:guide id="2" orient="horz" pos="232" userDrawn="1">
          <p15:clr>
            <a:srgbClr val="FBAE40"/>
          </p15:clr>
        </p15:guide>
        <p15:guide id="3" orient="horz" pos="709" userDrawn="1">
          <p15:clr>
            <a:srgbClr val="FBAE40"/>
          </p15:clr>
        </p15:guide>
        <p15:guide id="4" orient="horz" pos="91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 VERME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com Único Canto Aparado 2"/>
          <p:cNvSpPr/>
          <p:nvPr userDrawn="1"/>
        </p:nvSpPr>
        <p:spPr>
          <a:xfrm rot="10800000">
            <a:off x="10213023" y="-398780"/>
            <a:ext cx="1463040" cy="1534160"/>
          </a:xfrm>
          <a:prstGeom prst="snip1Rect">
            <a:avLst/>
          </a:prstGeom>
          <a:solidFill>
            <a:srgbClr val="DA3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>
            <a:spLocks noGrp="1"/>
          </p:cNvSpPr>
          <p:nvPr>
            <p:ph type="title" hasCustomPrompt="1"/>
          </p:nvPr>
        </p:nvSpPr>
        <p:spPr>
          <a:xfrm>
            <a:off x="10213025" y="316866"/>
            <a:ext cx="1417161" cy="760094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defRPr sz="900" spc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pt-BR" dirty="0"/>
          </a:p>
        </p:txBody>
      </p:sp>
      <p:sp>
        <p:nvSpPr>
          <p:cNvPr id="5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436564" y="490063"/>
            <a:ext cx="5598477" cy="1351597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Gotham" charset="0"/>
                <a:ea typeface="Gotham" charset="0"/>
                <a:cs typeface="Gotham" charset="0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  <p:sp>
        <p:nvSpPr>
          <p:cNvPr id="6" name="Espaço Reservado para Texto 10"/>
          <p:cNvSpPr>
            <a:spLocks noGrp="1"/>
          </p:cNvSpPr>
          <p:nvPr>
            <p:ph type="body" sz="quarter" idx="11"/>
          </p:nvPr>
        </p:nvSpPr>
        <p:spPr>
          <a:xfrm>
            <a:off x="515938" y="1463040"/>
            <a:ext cx="5580063" cy="104648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t-BR" dirty="0" smtClean="0"/>
              <a:t>Clique para editar os estilos de </a:t>
            </a:r>
            <a:r>
              <a:rPr lang="pt-BR" smtClean="0"/>
              <a:t>texto mestres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3369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orient="horz" pos="709" userDrawn="1">
          <p15:clr>
            <a:srgbClr val="FBAE40"/>
          </p15:clr>
        </p15:guide>
        <p15:guide id="3" orient="horz" pos="91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com Único Canto Aparado 5"/>
          <p:cNvSpPr/>
          <p:nvPr userDrawn="1"/>
        </p:nvSpPr>
        <p:spPr>
          <a:xfrm rot="10800000">
            <a:off x="10213023" y="-398780"/>
            <a:ext cx="1463040" cy="1534160"/>
          </a:xfrm>
          <a:prstGeom prst="snip1Rect">
            <a:avLst/>
          </a:prstGeom>
          <a:solidFill>
            <a:srgbClr val="00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10213025" y="316866"/>
            <a:ext cx="1417161" cy="760094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defRPr sz="900" spc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436564" y="490063"/>
            <a:ext cx="5598477" cy="1351597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Gotham" charset="0"/>
                <a:ea typeface="Gotham" charset="0"/>
                <a:cs typeface="Gotham" charset="0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1"/>
          </p:nvPr>
        </p:nvSpPr>
        <p:spPr>
          <a:xfrm>
            <a:off x="515938" y="1463040"/>
            <a:ext cx="5580063" cy="104648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t-BR" dirty="0" smtClean="0"/>
              <a:t>Clique para editar os estilos de </a:t>
            </a:r>
            <a:r>
              <a:rPr lang="pt-BR" smtClean="0"/>
              <a:t>texto mestres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424619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120" userDrawn="1">
          <p15:clr>
            <a:srgbClr val="FBAE40"/>
          </p15:clr>
        </p15:guide>
        <p15:guide id="2" orient="horz" pos="232" userDrawn="1">
          <p15:clr>
            <a:srgbClr val="FBAE40"/>
          </p15:clr>
        </p15:guide>
        <p15:guide id="3" orient="horz" pos="709" userDrawn="1">
          <p15:clr>
            <a:srgbClr val="FBAE40"/>
          </p15:clr>
        </p15:guide>
        <p15:guide id="4" orient="horz" pos="93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 CINZA CLA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com Único Canto Aparado 3"/>
          <p:cNvSpPr/>
          <p:nvPr userDrawn="1"/>
        </p:nvSpPr>
        <p:spPr>
          <a:xfrm rot="10800000">
            <a:off x="10213023" y="-398780"/>
            <a:ext cx="1463040" cy="1534160"/>
          </a:xfrm>
          <a:prstGeom prst="snip1Rect">
            <a:avLst/>
          </a:prstGeom>
          <a:solidFill>
            <a:srgbClr val="9FA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10213025" y="316866"/>
            <a:ext cx="1417161" cy="760094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defRPr sz="900" spc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pt-BR" dirty="0"/>
          </a:p>
        </p:txBody>
      </p:sp>
      <p:sp>
        <p:nvSpPr>
          <p:cNvPr id="6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436564" y="490063"/>
            <a:ext cx="5598477" cy="1351597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Gotham" charset="0"/>
                <a:ea typeface="Gotham" charset="0"/>
                <a:cs typeface="Gotham" charset="0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  <p:sp>
        <p:nvSpPr>
          <p:cNvPr id="7" name="Espaço Reservado para Texto 10"/>
          <p:cNvSpPr>
            <a:spLocks noGrp="1"/>
          </p:cNvSpPr>
          <p:nvPr>
            <p:ph type="body" sz="quarter" idx="11"/>
          </p:nvPr>
        </p:nvSpPr>
        <p:spPr>
          <a:xfrm>
            <a:off x="515938" y="1463040"/>
            <a:ext cx="5580063" cy="104648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t-BR" dirty="0" smtClean="0"/>
              <a:t>Clique para editar os estilos de </a:t>
            </a:r>
            <a:r>
              <a:rPr lang="pt-BR" smtClean="0"/>
              <a:t>texto mestres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778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 CINZA E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com Único Canto Aparado 2"/>
          <p:cNvSpPr/>
          <p:nvPr userDrawn="1"/>
        </p:nvSpPr>
        <p:spPr>
          <a:xfrm rot="10800000">
            <a:off x="10213023" y="-398780"/>
            <a:ext cx="1463040" cy="1534160"/>
          </a:xfrm>
          <a:prstGeom prst="snip1Rect">
            <a:avLst/>
          </a:prstGeom>
          <a:solidFill>
            <a:srgbClr val="5B8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>
            <a:spLocks noGrp="1"/>
          </p:cNvSpPr>
          <p:nvPr>
            <p:ph type="title" hasCustomPrompt="1"/>
          </p:nvPr>
        </p:nvSpPr>
        <p:spPr>
          <a:xfrm>
            <a:off x="10213025" y="316866"/>
            <a:ext cx="1417161" cy="760094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defRPr sz="900" spc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pt-BR" dirty="0"/>
          </a:p>
        </p:txBody>
      </p:sp>
      <p:sp>
        <p:nvSpPr>
          <p:cNvPr id="5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436564" y="490063"/>
            <a:ext cx="5598477" cy="1351597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Gotham" charset="0"/>
                <a:ea typeface="Gotham" charset="0"/>
                <a:cs typeface="Gotham" charset="0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  <p:sp>
        <p:nvSpPr>
          <p:cNvPr id="6" name="Espaço Reservado para Texto 10"/>
          <p:cNvSpPr>
            <a:spLocks noGrp="1"/>
          </p:cNvSpPr>
          <p:nvPr>
            <p:ph type="body" sz="quarter" idx="11"/>
          </p:nvPr>
        </p:nvSpPr>
        <p:spPr>
          <a:xfrm>
            <a:off x="515938" y="1463040"/>
            <a:ext cx="5580063" cy="104648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t-BR" dirty="0" smtClean="0"/>
              <a:t>Clique para editar os estilos de </a:t>
            </a:r>
            <a:r>
              <a:rPr lang="pt-BR" smtClean="0"/>
              <a:t>texto mestres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905854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3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10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A0F7BA-9439-414B-A753-C801B12D4005}" type="datetimeFigureOut">
              <a:rPr lang="pt-BR" smtClean="0"/>
              <a:t>26/12/2018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3E477CC-2016-474E-B760-DD941F8CF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2304" cy="6889709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5937" y="5842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7" y="19760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2" name="Retângulo 21"/>
          <p:cNvSpPr/>
          <p:nvPr userDrawn="1"/>
        </p:nvSpPr>
        <p:spPr>
          <a:xfrm>
            <a:off x="8148637" y="6632575"/>
            <a:ext cx="4103667" cy="257134"/>
          </a:xfrm>
          <a:prstGeom prst="rect">
            <a:avLst/>
          </a:prstGeom>
          <a:solidFill>
            <a:srgbClr val="00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 userDrawn="1"/>
        </p:nvSpPr>
        <p:spPr>
          <a:xfrm>
            <a:off x="4043363" y="6632575"/>
            <a:ext cx="4105276" cy="257134"/>
          </a:xfrm>
          <a:prstGeom prst="rect">
            <a:avLst/>
          </a:prstGeom>
          <a:solidFill>
            <a:srgbClr val="DA3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 userDrawn="1"/>
        </p:nvSpPr>
        <p:spPr>
          <a:xfrm>
            <a:off x="0" y="6632575"/>
            <a:ext cx="4043363" cy="257134"/>
          </a:xfrm>
          <a:prstGeom prst="rect">
            <a:avLst/>
          </a:prstGeom>
          <a:solidFill>
            <a:srgbClr val="F9C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87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3" userDrawn="1">
          <p15:clr>
            <a:srgbClr val="F26B43"/>
          </p15:clr>
        </p15:guide>
        <p15:guide id="2" pos="9807" userDrawn="1">
          <p15:clr>
            <a:srgbClr val="F26B43"/>
          </p15:clr>
        </p15:guide>
        <p15:guide id="3" orient="horz" pos="4042" userDrawn="1">
          <p15:clr>
            <a:srgbClr val="F26B43"/>
          </p15:clr>
        </p15:guide>
        <p15:guide id="4" orient="horz" pos="368" userDrawn="1">
          <p15:clr>
            <a:srgbClr val="F26B43"/>
          </p15:clr>
        </p15:guide>
        <p15:guide id="5" orient="horz" pos="4178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7483" y="1268760"/>
            <a:ext cx="9144000" cy="2387600"/>
          </a:xfrm>
        </p:spPr>
        <p:txBody>
          <a:bodyPr/>
          <a:lstStyle/>
          <a:p>
            <a:pPr algn="ctr"/>
            <a:r>
              <a:rPr lang="pt-BR" dirty="0" smtClean="0"/>
              <a:t>PRESTAÇÃO DE CONTAS</a:t>
            </a:r>
            <a:br>
              <a:rPr lang="pt-BR" dirty="0" smtClean="0"/>
            </a:br>
            <a:r>
              <a:rPr lang="pt-BR" dirty="0" smtClean="0"/>
              <a:t>GESTÃO 2015-2018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1504" y="4365104"/>
            <a:ext cx="8746935" cy="64807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Luiz Antônio </a:t>
            </a:r>
            <a:r>
              <a:rPr lang="pt-BR" dirty="0" err="1" smtClean="0"/>
              <a:t>Bins</a:t>
            </a:r>
            <a:endParaRPr lang="pt-BR" dirty="0" smtClean="0"/>
          </a:p>
          <a:p>
            <a:pPr algn="ctr"/>
            <a:r>
              <a:rPr lang="pt-BR" dirty="0" smtClean="0"/>
              <a:t>Secretário de Estado da Fazenda</a:t>
            </a: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909625" y="5589240"/>
            <a:ext cx="6560201" cy="59396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0" i="0" kern="1200" spc="-150">
                <a:solidFill>
                  <a:schemeClr val="bg2">
                    <a:lumMod val="50000"/>
                  </a:schemeClr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fontAlgn="auto">
              <a:spcBef>
                <a:spcPts val="750"/>
              </a:spcBef>
              <a:spcAft>
                <a:spcPts val="0"/>
              </a:spcAft>
            </a:pPr>
            <a:endParaRPr lang="pt-BR" sz="1200" spc="-113" dirty="0" smtClean="0">
              <a:solidFill>
                <a:srgbClr val="000000"/>
              </a:solidFill>
            </a:endParaRPr>
          </a:p>
          <a:p>
            <a:pPr algn="ctr" defTabSz="685800" fontAlgn="auto">
              <a:spcBef>
                <a:spcPts val="750"/>
              </a:spcBef>
              <a:spcAft>
                <a:spcPts val="0"/>
              </a:spcAft>
            </a:pPr>
            <a:r>
              <a:rPr lang="pt-BR" sz="1500" spc="-113" dirty="0" smtClean="0">
                <a:solidFill>
                  <a:srgbClr val="000000"/>
                </a:solidFill>
              </a:rPr>
              <a:t>Porto Alegre, dezembro de </a:t>
            </a:r>
            <a:r>
              <a:rPr lang="pt-BR" sz="1500" spc="-113" dirty="0">
                <a:solidFill>
                  <a:srgbClr val="000000"/>
                </a:solidFill>
              </a:rPr>
              <a:t>2018.</a:t>
            </a:r>
          </a:p>
        </p:txBody>
      </p:sp>
    </p:spTree>
    <p:extLst>
      <p:ext uri="{BB962C8B-B14F-4D97-AF65-F5344CB8AC3E}">
        <p14:creationId xmlns:p14="http://schemas.microsoft.com/office/powerpoint/2010/main" val="3273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63192" y="1403088"/>
            <a:ext cx="10093448" cy="46012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Combate </a:t>
            </a: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à Sonegação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(2015 a 2018)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Constituição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Créditos Tributários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ultrapassou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R$ 10 bilhões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Representações Fiscais para fins penais ao MP: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1.105 autos de lançamento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totalizando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R$ 2,2 bilhões</a:t>
            </a:r>
          </a:p>
          <a:p>
            <a:pPr marL="742950" lvl="1"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Cobrança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Dívida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Ativa ultrapassou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R$ 8 bilhões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COMPENSA-RS (etapa com incentivos)</a:t>
            </a:r>
          </a:p>
          <a:p>
            <a:pPr marL="742950" lvl="1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Total de 405 pedidos com compensação de R$ 1,55 bilhão em Dívida Ativa com R$ 1,35 bilhão em Precatórios; ingresso de R$ 133,5 milhões à vista</a:t>
            </a:r>
          </a:p>
          <a:p>
            <a:pPr marL="742950" lvl="1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Total de 236 pedidos sem a compensação com Precatórios; regularização de R$ 12,6 milhões de Dívida; ingresso de R$ 3,5 milhões à vista 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Revisão Benefícios </a:t>
            </a: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Fiscais</a:t>
            </a:r>
          </a:p>
          <a:p>
            <a:pPr marL="285750">
              <a:spcBef>
                <a:spcPts val="0"/>
              </a:spcBef>
              <a:spcAft>
                <a:spcPts val="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Total de Créditos Presumidos em 2017: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R$ 2,6 bilhões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redução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 12%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em relação a 2014)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12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Atração </a:t>
            </a: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 investimentos </a:t>
            </a: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Principais instrumentos FUNDOPEM e FOMENTAR/GM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FUNDOPEM (2015 a 2018):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119 projetos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aprovados no total de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R$ 4,4 bilhões</a:t>
            </a:r>
            <a:endParaRPr lang="pt-BR" altLang="pt-BR" sz="16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11076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MEDIDAS PARA REVERSÃO </a:t>
            </a:r>
            <a:r>
              <a:rPr lang="pt-BR" altLang="pt-BR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DÉFICIT E DE SUSTENTABILIDADE FISCAL</a:t>
            </a:r>
            <a:endParaRPr lang="pt-BR" altLang="pt-BR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91692" y="3395941"/>
            <a:ext cx="129580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alt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RECEITA</a:t>
            </a:r>
          </a:p>
        </p:txBody>
      </p:sp>
    </p:spTree>
    <p:extLst>
      <p:ext uri="{BB962C8B-B14F-4D97-AF65-F5344CB8AC3E}">
        <p14:creationId xmlns:p14="http://schemas.microsoft.com/office/powerpoint/2010/main" val="979494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892300" y="811613"/>
            <a:ext cx="9909735" cy="59862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Lei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 Responsabilidade Fiscal Estadual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Previdência: Previdência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Complementar e aumento alíquotas para 14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Renegociação da Dívida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Pública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LCs</a:t>
            </a: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400" dirty="0">
                <a:ea typeface="Calibri" panose="020F0502020204030204" pitchFamily="34" charset="0"/>
                <a:cs typeface="Times New Roman" panose="02020603050405020304" pitchFamily="18" charset="0"/>
              </a:rPr>
              <a:t>148/14 e </a:t>
            </a: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151/15: Mudança de indexadores de IPG-DI + 6% ao ano para IPCA + 4% ao ano. Redução </a:t>
            </a: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Estoque em 2028: R$ 22 bilhões, d/q R$ 5 bilhões no saldo de 2017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endParaRPr lang="pt-BR" altLang="pt-BR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LC 156/16: Alongamento em 20 anos para pagamento dívida. Impacto: R$ 50 milhões na prestação mensal;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                Carência no pagamento da dívida (total em 2016 e parcial de </a:t>
            </a:r>
            <a:r>
              <a:rPr lang="pt-BR" altLang="pt-BR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jan</a:t>
            </a: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/17 a </a:t>
            </a:r>
            <a:r>
              <a:rPr lang="pt-BR" altLang="pt-BR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jun</a:t>
            </a: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/18) e parcelamento em 24 vezes relativo às prestações não pagas de </a:t>
            </a:r>
            <a:r>
              <a:rPr lang="pt-BR" altLang="pt-BR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abr</a:t>
            </a: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BR" altLang="pt-BR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jun</a:t>
            </a:r>
            <a:r>
              <a:rPr lang="pt-BR" altLang="pt-B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/16. Ganho: R$ 5,4 bilhões (fluxo)</a:t>
            </a:r>
            <a:endParaRPr lang="pt-BR" altLang="pt-BR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12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Regime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 Recuperação Fiscal (LC 159/17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): Estimativa de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R$ 11,3 bilhões (3 anos)</a:t>
            </a:r>
            <a:endParaRPr lang="pt-BR" altLang="pt-BR" sz="16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Depósitos Judiciais (Lei nº 15.232/18): </a:t>
            </a:r>
            <a:r>
              <a:rPr lang="pt-BR" dirty="0"/>
              <a:t>a 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alteração da forma de remuneração dos depósitos 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judiciais. Impacto: </a:t>
            </a:r>
            <a:r>
              <a:rPr lang="pt-BR" sz="16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R$ 250 milhões/ano (médio)</a:t>
            </a:r>
            <a:endParaRPr lang="pt-BR" altLang="pt-BR" sz="1600" b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Leis Orçamentárias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Realistas: Limitando crescimento de Pessoal (3%) e congelamento Custeio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Contingenciamento de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Despesas: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R$ 950 milhões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(2015 a 2018)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 da Qualidade do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Gasto: Economia de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R$ 700 milhões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(2013 a 2018)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Gestão de </a:t>
            </a:r>
            <a:r>
              <a:rPr lang="pt-BR" altLang="pt-BR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RPVs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Redução do Teto de 40 para 10 salários mínimos. Economia: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R$ 600 milhões/ano</a:t>
            </a:r>
            <a:endParaRPr lang="pt-BR" altLang="pt-BR" sz="16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Recomendações e Orientações CAGE: </a:t>
            </a:r>
            <a:r>
              <a:rPr lang="pt-BR" alt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Benefício Gerado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270 milhões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altLang="pt-BR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jan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/15 a out/18)</a:t>
            </a: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Auditorias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Fiscalizações (2015 a 2018):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370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auditorias e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276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fiscalizações</a:t>
            </a:r>
            <a:endParaRPr lang="pt-BR" altLang="pt-B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11076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MEDIDAS PARA REVERSÃO </a:t>
            </a:r>
            <a:r>
              <a:rPr lang="pt-BR" altLang="pt-BR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DÉFICIT E DE SUSTENTABILIDADE FISCAL</a:t>
            </a:r>
            <a:endParaRPr lang="pt-BR" altLang="pt-BR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1398" y="3058800"/>
            <a:ext cx="158417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000" algn="ctr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FINANÇAS</a:t>
            </a:r>
          </a:p>
          <a:p>
            <a:pPr marL="36000" algn="ctr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DESPESAS CONTROLE</a:t>
            </a:r>
            <a:endParaRPr lang="pt-BR" alt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27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165969" y="1229000"/>
            <a:ext cx="9741147" cy="501675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1600" b="1" dirty="0" smtClean="0"/>
              <a:t>Portal </a:t>
            </a:r>
            <a:r>
              <a:rPr lang="pt-BR" sz="1600" b="1" dirty="0"/>
              <a:t>Transparência </a:t>
            </a:r>
            <a:r>
              <a:rPr lang="pt-BR" sz="1600" b="1" dirty="0" smtClean="0"/>
              <a:t>RS: </a:t>
            </a:r>
            <a:r>
              <a:rPr lang="pt-BR" sz="1400" dirty="0" smtClean="0"/>
              <a:t>Após passar por uma completa reformulação, a plataforma ganhou uma linguagem mais acessível ao cidadão, permitindo o cruzamento de dados a partir de ferramentas de busca. </a:t>
            </a:r>
          </a:p>
          <a:p>
            <a:r>
              <a:rPr lang="pt-BR" sz="1600" dirty="0" smtClean="0"/>
              <a:t> </a:t>
            </a:r>
          </a:p>
          <a:p>
            <a:r>
              <a:rPr lang="pt-BR" sz="1600" b="1" dirty="0" smtClean="0"/>
              <a:t>Pilas </a:t>
            </a:r>
            <a:r>
              <a:rPr lang="pt-BR" sz="1600" b="1" dirty="0"/>
              <a:t>RS</a:t>
            </a:r>
            <a:r>
              <a:rPr lang="pt-BR" sz="1600" dirty="0"/>
              <a:t>: </a:t>
            </a:r>
            <a:r>
              <a:rPr lang="pt-BR" sz="1400" dirty="0"/>
              <a:t>Ainda inédito no país, é um aplicativo de celular que permite acompanhar, em tempo real, as despesas e receitas do governo do Estado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Receita Dados</a:t>
            </a:r>
            <a:r>
              <a:rPr lang="pt-BR" sz="1600" dirty="0"/>
              <a:t>: </a:t>
            </a:r>
            <a:r>
              <a:rPr lang="pt-BR" sz="1400" dirty="0"/>
              <a:t>Novidade passou a dispor ao público conteúdos sobre a arrecadação de ICMS, IPVA e ITCD </a:t>
            </a:r>
            <a:r>
              <a:rPr lang="pt-BR" sz="1400" dirty="0" smtClean="0"/>
              <a:t>desde </a:t>
            </a:r>
            <a:r>
              <a:rPr lang="pt-BR" sz="1400" dirty="0"/>
              <a:t>2011 e em dados abertos, o que permite ao usuário fazer livremente análises e cruzamento das informações sobre a receita diária dos impostos estaduais, o volume dos incentivos fiscais e os setores beneficiados, assim como a relação de empresas com desonerações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Informe Financeiro do Tesouro</a:t>
            </a:r>
            <a:r>
              <a:rPr lang="pt-BR" sz="1600" dirty="0"/>
              <a:t>: </a:t>
            </a:r>
            <a:r>
              <a:rPr lang="pt-BR" sz="1400" dirty="0"/>
              <a:t>Espécie de “extrato” que mostra a arrecadação líquida mensal e o total de gastos do período nos principais setores e serviços. 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Portal dos </a:t>
            </a:r>
            <a:r>
              <a:rPr lang="pt-BR" sz="1600" b="1" dirty="0" smtClean="0"/>
              <a:t>Convênios e Parcerias RS</a:t>
            </a:r>
            <a:r>
              <a:rPr lang="pt-BR" sz="1600" dirty="0" smtClean="0"/>
              <a:t>: T</a:t>
            </a:r>
            <a:r>
              <a:rPr lang="pt-BR" sz="1400" dirty="0" smtClean="0"/>
              <a:t>ransparência </a:t>
            </a:r>
            <a:r>
              <a:rPr lang="pt-BR" sz="1400" dirty="0"/>
              <a:t>e o controle social sobre as ações do estado em parceria com os municípios, hospitais e </a:t>
            </a:r>
            <a:r>
              <a:rPr lang="pt-BR" sz="1400" dirty="0" err="1"/>
              <a:t>ONG´s</a:t>
            </a:r>
            <a:r>
              <a:rPr lang="pt-BR" sz="1400" dirty="0"/>
              <a:t>.</a:t>
            </a:r>
          </a:p>
          <a:p>
            <a:r>
              <a:rPr lang="pt-BR" sz="1400" dirty="0"/>
              <a:t> </a:t>
            </a:r>
            <a:endParaRPr lang="pt-BR" sz="1400" b="1" dirty="0"/>
          </a:p>
          <a:p>
            <a:r>
              <a:rPr lang="pt-BR" sz="1600" b="1" dirty="0"/>
              <a:t>Boletim Consolidado</a:t>
            </a:r>
            <a:r>
              <a:rPr lang="pt-BR" sz="1600" dirty="0"/>
              <a:t>: </a:t>
            </a:r>
            <a:r>
              <a:rPr lang="pt-BR" sz="1400" dirty="0"/>
              <a:t>Publicação bimestral do Tesouro do Estado, garantiu maior compreensão da sociedade sobre as finanças públicas.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 smtClean="0"/>
              <a:t>NFG </a:t>
            </a:r>
            <a:r>
              <a:rPr lang="pt-BR" sz="1600" b="1" dirty="0"/>
              <a:t>amplia valor das premiações e de repasses para </a:t>
            </a:r>
            <a:r>
              <a:rPr lang="pt-BR" sz="1600" b="1" dirty="0" smtClean="0"/>
              <a:t>entidades: </a:t>
            </a:r>
            <a:r>
              <a:rPr lang="pt-BR" sz="1400" dirty="0" smtClean="0"/>
              <a:t>De 2015 a 2018 foram distribuídos mais de </a:t>
            </a:r>
            <a:r>
              <a:rPr lang="pt-BR" sz="1400" b="1" dirty="0" smtClean="0">
                <a:solidFill>
                  <a:srgbClr val="C00000"/>
                </a:solidFill>
              </a:rPr>
              <a:t>R$ 50 milhões</a:t>
            </a:r>
            <a:r>
              <a:rPr lang="pt-BR" sz="1400" dirty="0" smtClean="0"/>
              <a:t> para </a:t>
            </a:r>
            <a:r>
              <a:rPr lang="pt-BR" sz="1400" b="1" dirty="0" smtClean="0">
                <a:solidFill>
                  <a:srgbClr val="C00000"/>
                </a:solidFill>
              </a:rPr>
              <a:t>2.495 entidades </a:t>
            </a:r>
            <a:r>
              <a:rPr lang="pt-BR" sz="1400" dirty="0" smtClean="0"/>
              <a:t>da área da assistência social, educação, saúde e defesa e proteção dos animais.</a:t>
            </a:r>
            <a:endParaRPr lang="pt-BR" altLang="pt-BR" sz="1400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11076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MEDIDAS PARA REVERSÃO </a:t>
            </a:r>
            <a:r>
              <a:rPr lang="pt-BR" altLang="pt-BR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DÉFICIT E DE SUSTENTABILIDADE FISCAL</a:t>
            </a:r>
            <a:endParaRPr lang="pt-BR" altLang="pt-BR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91398" y="3058800"/>
            <a:ext cx="185330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000" algn="ctr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TRANSPARÊNCIA E CIDADANIA</a:t>
            </a:r>
            <a:endParaRPr lang="pt-BR" alt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93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51384" y="1052736"/>
            <a:ext cx="6408712" cy="21361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-1108832" y="348683"/>
            <a:ext cx="66118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ENCERRAMENTO 2018</a:t>
            </a:r>
            <a:endParaRPr lang="pt-BR" altLang="pt-BR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79376" y="3493741"/>
            <a:ext cx="956005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Medidas para fechamento 2018: </a:t>
            </a:r>
          </a:p>
          <a:p>
            <a:pPr marL="742950" lvl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Parcelamento do 13º Salário: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R$ 1,5 bilhão </a:t>
            </a:r>
          </a:p>
          <a:p>
            <a:pPr marL="742950" lvl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Antecipação </a:t>
            </a:r>
            <a:r>
              <a:rPr lang="pt-BR" altLang="pt-BR" dirty="0">
                <a:ea typeface="Calibri" panose="020F0502020204030204" pitchFamily="34" charset="0"/>
                <a:cs typeface="Times New Roman" panose="02020603050405020304" pitchFamily="18" charset="0"/>
              </a:rPr>
              <a:t>calendário ICMS 1ª quinzena de </a:t>
            </a: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dezembro: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R$ 200 milhões (líquidos)</a:t>
            </a:r>
          </a:p>
          <a:p>
            <a:pPr marL="742950" lvl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Pagamento antecipado IPVA 2019: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R$ 75 milhões (líquidos)</a:t>
            </a:r>
          </a:p>
          <a:p>
            <a:pPr marL="742950" lvl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REFAZ 2018: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300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milhões (líquidos)</a:t>
            </a:r>
            <a:endParaRPr lang="pt-BR" altLang="pt-BR" b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17911" y="1157512"/>
            <a:ext cx="107291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Insuficiência Financeira (Previsão 2015): </a:t>
            </a:r>
            <a:r>
              <a:rPr lang="pt-BR" b="1" dirty="0" smtClean="0">
                <a:solidFill>
                  <a:srgbClr val="C00000"/>
                </a:solidFill>
              </a:rPr>
              <a:t>R$ 25 bilhões</a:t>
            </a:r>
          </a:p>
          <a:p>
            <a:r>
              <a:rPr lang="pt-BR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pt-BR" dirty="0" smtClean="0"/>
              <a:t>Insuficiência Financeira (Estimativa 2018): </a:t>
            </a:r>
            <a:r>
              <a:rPr lang="pt-BR" b="1" dirty="0" smtClean="0">
                <a:solidFill>
                  <a:srgbClr val="C00000"/>
                </a:solidFill>
              </a:rPr>
              <a:t>R$ 7,5 bilhões</a:t>
            </a:r>
          </a:p>
          <a:p>
            <a:endParaRPr lang="pt-BR" dirty="0" smtClean="0"/>
          </a:p>
          <a:p>
            <a:r>
              <a:rPr lang="pt-BR" dirty="0" smtClean="0"/>
              <a:t>(-) Liminar STF Dívida com União: </a:t>
            </a:r>
            <a:r>
              <a:rPr lang="pt-BR" b="1" dirty="0" smtClean="0">
                <a:solidFill>
                  <a:srgbClr val="C00000"/>
                </a:solidFill>
              </a:rPr>
              <a:t>R$ 4 bilhões</a:t>
            </a:r>
          </a:p>
          <a:p>
            <a:endParaRPr lang="pt-BR" dirty="0" smtClean="0"/>
          </a:p>
          <a:p>
            <a:r>
              <a:rPr lang="pt-BR" dirty="0" smtClean="0"/>
              <a:t>(=) Insuficiência Financeira s/ Dívida: </a:t>
            </a:r>
            <a:r>
              <a:rPr lang="pt-BR" b="1" dirty="0" smtClean="0">
                <a:solidFill>
                  <a:srgbClr val="C00000"/>
                </a:solidFill>
              </a:rPr>
              <a:t>R$ 3,5 bilhões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2711624" y="1484784"/>
            <a:ext cx="432048" cy="28803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839416" y="2708920"/>
            <a:ext cx="56166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5013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-1267371" y="434976"/>
            <a:ext cx="66118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PERSPECTIVAS 2019</a:t>
            </a:r>
            <a:endParaRPr lang="pt-BR" altLang="pt-BR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91344" y="1305794"/>
            <a:ext cx="1130525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DÉFICIT ORÇAMENTO (Lei 15.237/18): </a:t>
            </a:r>
            <a:r>
              <a:rPr lang="pt-BR" altLang="pt-BR" sz="20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R$ 7,4 bilhões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MEDIDAS </a:t>
            </a:r>
            <a:r>
              <a:rPr lang="pt-BR" altLang="pt-B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IMPRESCINDÍVEIS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</a:pPr>
            <a:endParaRPr lang="pt-BR" altLang="pt-BR" sz="1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Manutenção das alíquotas de </a:t>
            </a: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ICMS (Lei 15.238/18)</a:t>
            </a:r>
            <a:endParaRPr lang="pt-BR" altLang="pt-B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Impacto: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R$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3,5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bilhões/ano (brutos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– R$ 2,4 bilhões/ano (líquidos)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endParaRPr lang="pt-BR" altLang="pt-BR" sz="1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Adesão ao Regime de Recuperação Fiscal / Manutenção da Liminar STF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Impacto: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R$ 11,3 bilhões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(3 primeiros anos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); Ano 2019: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R$ 3,8 bilhões</a:t>
            </a:r>
            <a:endParaRPr lang="pt-BR" altLang="pt-BR" sz="16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>
              <a:spcBef>
                <a:spcPts val="600"/>
              </a:spcBef>
              <a:spcAft>
                <a:spcPts val="0"/>
              </a:spcAft>
            </a:pPr>
            <a:endParaRPr lang="pt-BR" altLang="pt-BR" sz="1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Privatizações CEEE, CRM e </a:t>
            </a:r>
            <a:r>
              <a:rPr lang="pt-BR" altLang="pt-BR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Sulgás</a:t>
            </a:r>
            <a:endParaRPr lang="pt-BR" altLang="pt-B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Impacto: </a:t>
            </a:r>
            <a:r>
              <a:rPr lang="pt-BR" altLang="pt-BR" sz="16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R$ 1,9 bilhão </a:t>
            </a: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(avaliação pelo Patrimônio Líquido Ex. 2017)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endParaRPr lang="pt-BR" altLang="pt-B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alt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Austeridade Fiscal</a:t>
            </a:r>
          </a:p>
          <a:p>
            <a:pPr marL="742950" lvl="1">
              <a:spcBef>
                <a:spcPts val="0"/>
              </a:spcBef>
              <a:spcAft>
                <a:spcPts val="600"/>
              </a:spcAft>
            </a:pPr>
            <a:endParaRPr lang="pt-BR" altLang="pt-BR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CRESCIMENTO ECONÔMICO</a:t>
            </a:r>
          </a:p>
        </p:txBody>
      </p:sp>
    </p:spTree>
    <p:extLst>
      <p:ext uri="{BB962C8B-B14F-4D97-AF65-F5344CB8AC3E}">
        <p14:creationId xmlns:p14="http://schemas.microsoft.com/office/powerpoint/2010/main" val="41969399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3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5364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5365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cxnSp>
        <p:nvCxnSpPr>
          <p:cNvPr id="15" name="Conector reto 14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71464" y="787255"/>
            <a:ext cx="8713787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4000" b="1" dirty="0" smtClean="0">
                <a:latin typeface="+mj-lt"/>
                <a:cs typeface="+mn-cs"/>
              </a:rPr>
              <a:t>Frase de encerramento: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4000" b="1" dirty="0" smtClean="0">
                <a:latin typeface="+mj-lt"/>
                <a:cs typeface="+mn-cs"/>
              </a:rPr>
              <a:t>Plantar a semente para o futuro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4000" b="1" dirty="0" smtClean="0">
                <a:latin typeface="+mj-lt"/>
                <a:cs typeface="+mn-cs"/>
              </a:rPr>
              <a:t>Fizemos o que precisava ser feito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t-BR" sz="9600" b="1" dirty="0" smtClean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76225" y="331316"/>
            <a:ext cx="292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SUMÁRIO</a:t>
            </a:r>
            <a:endParaRPr lang="pt-BR" altLang="pt-BR" sz="28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1"/>
          <p:cNvSpPr>
            <a:spLocks noChangeArrowheads="1"/>
          </p:cNvSpPr>
          <p:nvPr/>
        </p:nvSpPr>
        <p:spPr bwMode="auto">
          <a:xfrm>
            <a:off x="767408" y="945881"/>
            <a:ext cx="9936657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altLang="pt-BR" sz="2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DIAGNÓSTICO INICIAL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altLang="pt-BR" sz="2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SITUAÇÃO 2018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altLang="pt-BR" sz="2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MEDIDAS PARA REVERSÃO DÉFICIT E SUSTENTABILIDADE FISCAL</a:t>
            </a:r>
          </a:p>
          <a:p>
            <a:pPr marL="1200150" lvl="1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altLang="pt-BR" sz="16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MEDIDAS EMERGENCIAIS/EXTRAORDINÁRIAS</a:t>
            </a:r>
          </a:p>
          <a:p>
            <a:pPr marL="1200150" lvl="1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altLang="pt-BR" sz="16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MEDIDAS DE AJUSTE</a:t>
            </a:r>
            <a:r>
              <a:rPr lang="pt-BR" altLang="pt-BR" sz="16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6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FISCAL</a:t>
            </a:r>
          </a:p>
          <a:p>
            <a:pPr lvl="3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1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RECEITAS</a:t>
            </a:r>
          </a:p>
          <a:p>
            <a:pPr lvl="3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1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FINANÇAS/DESPESAS E CONTROLE</a:t>
            </a:r>
          </a:p>
          <a:p>
            <a:pPr lvl="3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1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TRANSPARÊNCIA E CIDADANIA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altLang="pt-BR" sz="2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ENCERRAMENTO 2018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altLang="pt-BR" sz="20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PERSPECTIVAS </a:t>
            </a:r>
            <a:r>
              <a:rPr lang="pt-BR" altLang="pt-BR" sz="20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4106" name="Rectangle 3"/>
          <p:cNvSpPr>
            <a:spLocks noChangeArrowheads="1"/>
          </p:cNvSpPr>
          <p:nvPr/>
        </p:nvSpPr>
        <p:spPr bwMode="auto">
          <a:xfrm>
            <a:off x="1652669" y="3235773"/>
            <a:ext cx="8630897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1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800" b="1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39475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DIAGNÓSTICO INICIAL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59575" y="1196752"/>
            <a:ext cx="68407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buFontTx/>
              <a:buChar char="-"/>
            </a:pPr>
            <a:r>
              <a:rPr lang="pt-BR" sz="2400" b="0" i="0" u="none" strike="noStrike" kern="120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Déficits Fiscais recorrentes </a:t>
            </a:r>
          </a:p>
          <a:p>
            <a:pPr marL="285750" indent="-285750" rtl="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Esgotamento das Formas de Financiamento</a:t>
            </a:r>
          </a:p>
          <a:p>
            <a:pPr marL="285750" indent="-285750" rtl="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Problemas Estruturais</a:t>
            </a:r>
          </a:p>
          <a:p>
            <a:pPr marL="742950" lvl="1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Perdas do RS por ser Estado Exportador</a:t>
            </a:r>
          </a:p>
          <a:p>
            <a:pPr marL="742950" lvl="1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Dívida Pública</a:t>
            </a:r>
          </a:p>
          <a:p>
            <a:pPr marL="742950" lvl="1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Previdência</a:t>
            </a:r>
            <a:endParaRPr lang="pt-BR" sz="2400" dirty="0">
              <a:latin typeface="+mn-lt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Passivos</a:t>
            </a:r>
          </a:p>
          <a:p>
            <a:pPr marL="742950" lvl="1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Piso do Magistério</a:t>
            </a:r>
          </a:p>
          <a:p>
            <a:pPr marL="742950" lvl="1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Precatórios/</a:t>
            </a:r>
            <a:r>
              <a:rPr lang="pt-BR" sz="2400" dirty="0" err="1" smtClean="0">
                <a:latin typeface="+mn-lt"/>
                <a:cs typeface="+mn-cs"/>
              </a:rPr>
              <a:t>RPVs</a:t>
            </a:r>
            <a:endParaRPr lang="pt-BR" sz="2400" dirty="0" smtClean="0">
              <a:latin typeface="+mn-lt"/>
              <a:cs typeface="+mn-cs"/>
            </a:endParaRPr>
          </a:p>
          <a:p>
            <a:pPr marL="742950" lvl="1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Caixa Único/Depósitos Judiciais</a:t>
            </a:r>
            <a:endParaRPr lang="pt-BR" sz="2400" dirty="0">
              <a:latin typeface="+mn-lt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latin typeface="+mn-lt"/>
                <a:cs typeface="+mn-cs"/>
              </a:rPr>
              <a:t>Reajustes Salariais – Final 2014</a:t>
            </a:r>
          </a:p>
        </p:txBody>
      </p:sp>
    </p:spTree>
    <p:extLst>
      <p:ext uri="{BB962C8B-B14F-4D97-AF65-F5344CB8AC3E}">
        <p14:creationId xmlns:p14="http://schemas.microsoft.com/office/powerpoint/2010/main" val="22820336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39475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DIAGNÓSTICO INICIAL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392144" y="3789485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pt-BR" sz="1600" b="0" i="0" u="none" strike="noStrike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Projeção com a manutenção do nível de receitas e de despesas, além dos aumentos concedidos para área da Segurança Pública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02840" y="1348497"/>
            <a:ext cx="92342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>
                <a:solidFill>
                  <a:srgbClr val="000000"/>
                </a:solidFill>
              </a:rPr>
              <a:t>Insuficiência </a:t>
            </a:r>
            <a:r>
              <a:rPr lang="pt-BR" sz="3000" dirty="0">
                <a:solidFill>
                  <a:srgbClr val="000000"/>
                </a:solidFill>
              </a:rPr>
              <a:t>de Caixa </a:t>
            </a:r>
            <a:r>
              <a:rPr lang="pt-BR" sz="3000" dirty="0" smtClean="0">
                <a:solidFill>
                  <a:srgbClr val="000000"/>
                </a:solidFill>
              </a:rPr>
              <a:t>Acumulada (2015-2018)</a:t>
            </a:r>
            <a:endParaRPr lang="pt-BR" sz="3000" dirty="0">
              <a:solidFill>
                <a:srgbClr val="00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744072" y="2708920"/>
            <a:ext cx="539602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6600" b="1" dirty="0">
                <a:solidFill>
                  <a:srgbClr val="C00000"/>
                </a:solidFill>
                <a:latin typeface="Gill Sans MT" panose="020B0502020104020203" pitchFamily="34" charset="0"/>
              </a:rPr>
              <a:t>R$ 25 bilhões</a:t>
            </a:r>
            <a:endParaRPr lang="pt-BR" sz="6600" dirty="0">
              <a:solidFill>
                <a:srgbClr val="C00000"/>
              </a:solidFill>
            </a:endParaRPr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849150"/>
              </p:ext>
            </p:extLst>
          </p:nvPr>
        </p:nvGraphicFramePr>
        <p:xfrm>
          <a:off x="372598" y="2424549"/>
          <a:ext cx="6341232" cy="309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72597" y="5519373"/>
            <a:ext cx="6515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600" b="0" i="0" u="none" strike="noStrike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Parâmetros usados no cenário: Crescimento PIB: 0,5% (2015); 2% (2016) e 3% (2017 e 2018). Inflação: 6,5% (2015-2018).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590234" y="210933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1600" b="0" i="0" u="none" strike="noStrike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R$ Milhões</a:t>
            </a:r>
          </a:p>
        </p:txBody>
      </p:sp>
    </p:spTree>
    <p:extLst>
      <p:ext uri="{BB962C8B-B14F-4D97-AF65-F5344CB8AC3E}">
        <p14:creationId xmlns:p14="http://schemas.microsoft.com/office/powerpoint/2010/main" val="23405147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39475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DIAGNÓSTICO INICIAL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39900" y="2002617"/>
            <a:ext cx="8598865" cy="144655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0000"/>
                </a:solidFill>
              </a:rPr>
              <a:t>Insuficiência </a:t>
            </a:r>
            <a:r>
              <a:rPr lang="pt-BR" sz="2200" dirty="0">
                <a:solidFill>
                  <a:srgbClr val="000000"/>
                </a:solidFill>
              </a:rPr>
              <a:t>de Caixa </a:t>
            </a:r>
            <a:r>
              <a:rPr lang="pt-BR" sz="2200" dirty="0" smtClean="0">
                <a:solidFill>
                  <a:srgbClr val="000000"/>
                </a:solidFill>
              </a:rPr>
              <a:t>Acumulada (Projeção): R$ 25 BI</a:t>
            </a:r>
          </a:p>
          <a:p>
            <a:r>
              <a:rPr lang="pt-BR" sz="2200" dirty="0" smtClean="0">
                <a:solidFill>
                  <a:srgbClr val="000000"/>
                </a:solidFill>
              </a:rPr>
              <a:t>Impacto total aumentos da Segurança: R$ 8 BI</a:t>
            </a:r>
          </a:p>
          <a:p>
            <a:r>
              <a:rPr lang="pt-BR" sz="2200" dirty="0" smtClean="0">
                <a:solidFill>
                  <a:srgbClr val="000000"/>
                </a:solidFill>
              </a:rPr>
              <a:t>Insuficiência de Caixa Acumulada sem Segurança: R$ 17 BI</a:t>
            </a:r>
          </a:p>
          <a:p>
            <a:r>
              <a:rPr lang="pt-BR" sz="2200" dirty="0" smtClean="0">
                <a:solidFill>
                  <a:srgbClr val="000000"/>
                </a:solidFill>
              </a:rPr>
              <a:t>Média: </a:t>
            </a:r>
            <a:r>
              <a:rPr lang="pt-BR" sz="2200" b="1" dirty="0" smtClean="0">
                <a:solidFill>
                  <a:srgbClr val="C00000"/>
                </a:solidFill>
              </a:rPr>
              <a:t>R$ 4,25 BI/ano</a:t>
            </a:r>
            <a:endParaRPr lang="pt-BR" sz="2200" b="1" dirty="0">
              <a:solidFill>
                <a:srgbClr val="C0000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45607" y="3758556"/>
            <a:ext cx="8598865" cy="144655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000000"/>
                </a:solidFill>
              </a:rPr>
              <a:t>Receitas Extraordinárias: R$ 8,3 BI </a:t>
            </a:r>
          </a:p>
          <a:p>
            <a:r>
              <a:rPr lang="pt-BR" sz="2200" dirty="0">
                <a:solidFill>
                  <a:srgbClr val="000000"/>
                </a:solidFill>
              </a:rPr>
              <a:t>	</a:t>
            </a:r>
            <a:r>
              <a:rPr lang="pt-BR" sz="2200" dirty="0" smtClean="0">
                <a:solidFill>
                  <a:schemeClr val="bg1">
                    <a:lumMod val="65000"/>
                  </a:schemeClr>
                </a:solidFill>
              </a:rPr>
              <a:t>Operações de Crédito*: R$ 2,6 BI</a:t>
            </a:r>
          </a:p>
          <a:p>
            <a:r>
              <a:rPr lang="pt-BR" sz="2200" dirty="0" smtClean="0">
                <a:solidFill>
                  <a:schemeClr val="bg1">
                    <a:lumMod val="65000"/>
                  </a:schemeClr>
                </a:solidFill>
              </a:rPr>
              <a:t>	Depósitos Judiciais: R$ 5,7 BI</a:t>
            </a:r>
          </a:p>
          <a:p>
            <a:r>
              <a:rPr lang="pt-BR" sz="2200" dirty="0" smtClean="0">
                <a:solidFill>
                  <a:srgbClr val="000000"/>
                </a:solidFill>
              </a:rPr>
              <a:t>Média: </a:t>
            </a:r>
            <a:r>
              <a:rPr lang="pt-BR" sz="2200" b="1" dirty="0" smtClean="0">
                <a:solidFill>
                  <a:srgbClr val="C00000"/>
                </a:solidFill>
              </a:rPr>
              <a:t>R$ 4,14 BI/ano</a:t>
            </a:r>
          </a:p>
        </p:txBody>
      </p:sp>
      <p:sp>
        <p:nvSpPr>
          <p:cNvPr id="15" name="CaixaDeTexto 9"/>
          <p:cNvSpPr txBox="1">
            <a:spLocks noChangeArrowheads="1"/>
          </p:cNvSpPr>
          <p:nvPr/>
        </p:nvSpPr>
        <p:spPr bwMode="auto">
          <a:xfrm>
            <a:off x="-98028" y="1059075"/>
            <a:ext cx="82657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Insuficiência/Necessidade de Receitas Extraordinárias</a:t>
            </a:r>
            <a:endParaRPr lang="pt-BR" altLang="pt-BR" sz="2800" b="1" dirty="0">
              <a:solidFill>
                <a:srgbClr val="C0000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03512" y="5207447"/>
            <a:ext cx="9403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(*) </a:t>
            </a:r>
            <a:r>
              <a:rPr lang="pt-BR" sz="1200" dirty="0" smtClean="0"/>
              <a:t>Considerando somente ingresso das principais Operações de Crédito nos exercícios de 2013 e 2014: PROREDES-BIRD</a:t>
            </a:r>
            <a:r>
              <a:rPr lang="pt-BR" sz="1200" dirty="0"/>
              <a:t>; PROREDES-BNDES; PROCONFIS I (BID); PROCONFIS II (BID e BIRD) e PROINVESTE (BB/BNDES</a:t>
            </a:r>
            <a:r>
              <a:rPr lang="pt-BR" sz="1200" dirty="0" smtClean="0"/>
              <a:t>).</a:t>
            </a:r>
            <a:endParaRPr lang="pt-BR" sz="1200" dirty="0"/>
          </a:p>
        </p:txBody>
      </p:sp>
      <p:sp>
        <p:nvSpPr>
          <p:cNvPr id="4" name="Retângulo 3"/>
          <p:cNvSpPr/>
          <p:nvPr/>
        </p:nvSpPr>
        <p:spPr>
          <a:xfrm>
            <a:off x="162799" y="2435892"/>
            <a:ext cx="1296144" cy="646331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Período: 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2015-2018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2799" y="4120578"/>
            <a:ext cx="1296144" cy="646331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Período: 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2013-2014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71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39475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DIAGNÓSTICO INICIAL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23458" y="2871135"/>
            <a:ext cx="33472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dirty="0" smtClean="0"/>
              <a:t>O que saiu da rota?</a:t>
            </a:r>
            <a:endParaRPr lang="pt-BR" sz="2600" dirty="0"/>
          </a:p>
        </p:txBody>
      </p:sp>
      <p:sp>
        <p:nvSpPr>
          <p:cNvPr id="18" name="Retângulo 17"/>
          <p:cNvSpPr/>
          <p:nvPr/>
        </p:nvSpPr>
        <p:spPr>
          <a:xfrm>
            <a:off x="451742" y="1246143"/>
            <a:ext cx="783740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dirty="0" smtClean="0"/>
              <a:t>Plano de Voo: </a:t>
            </a:r>
          </a:p>
          <a:p>
            <a:r>
              <a:rPr lang="pt-BR" sz="2600" dirty="0" smtClean="0"/>
              <a:t>Chegar ao equilíbrio ao final de 2016/início de 2017</a:t>
            </a:r>
            <a:endParaRPr lang="pt-BR" sz="2600" dirty="0"/>
          </a:p>
        </p:txBody>
      </p:sp>
      <p:sp>
        <p:nvSpPr>
          <p:cNvPr id="20" name="Retângulo 19"/>
          <p:cNvSpPr/>
          <p:nvPr/>
        </p:nvSpPr>
        <p:spPr>
          <a:xfrm>
            <a:off x="451742" y="3515188"/>
            <a:ext cx="982072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Pior Crise Econômica da história recente</a:t>
            </a:r>
          </a:p>
          <a:p>
            <a:pPr lvl="2"/>
            <a:r>
              <a:rPr lang="pt-BR" sz="2200" dirty="0" smtClean="0"/>
              <a:t>Somente o impacto na arrecadação do ICMS: </a:t>
            </a:r>
            <a:r>
              <a:rPr lang="pt-BR" sz="2200" b="1" dirty="0" smtClean="0">
                <a:solidFill>
                  <a:srgbClr val="C00000"/>
                </a:solidFill>
              </a:rPr>
              <a:t>R$ 11 bilhões</a:t>
            </a:r>
          </a:p>
          <a:p>
            <a:pPr lvl="2"/>
            <a:endParaRPr lang="pt-BR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Não Privatização das Empresas CEEE, CRM e </a:t>
            </a:r>
            <a:r>
              <a:rPr lang="pt-BR" sz="2400" dirty="0" err="1" smtClean="0"/>
              <a:t>Sulgás</a:t>
            </a:r>
            <a:endParaRPr lang="pt-BR" sz="2400" dirty="0"/>
          </a:p>
          <a:p>
            <a:r>
              <a:rPr lang="pt-BR" sz="2400" dirty="0"/>
              <a:t>	</a:t>
            </a:r>
            <a:r>
              <a:rPr lang="pt-BR" sz="2200" dirty="0" smtClean="0"/>
              <a:t>Somente a dívida da CEEE em ICMS: </a:t>
            </a:r>
            <a:r>
              <a:rPr lang="pt-BR" sz="2200" b="1" dirty="0" smtClean="0">
                <a:solidFill>
                  <a:srgbClr val="C00000"/>
                </a:solidFill>
              </a:rPr>
              <a:t>R$ 1,2 bilhão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872466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39475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SITUAÇÃO 2018</a:t>
            </a:r>
            <a:endParaRPr lang="pt-BR" altLang="pt-BR" sz="28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6156"/>
              </p:ext>
            </p:extLst>
          </p:nvPr>
        </p:nvGraphicFramePr>
        <p:xfrm>
          <a:off x="241112" y="1665694"/>
          <a:ext cx="6467848" cy="2904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276224" y="1095304"/>
            <a:ext cx="57518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dirty="0"/>
              <a:t>Reversão da Insuficiência Financeira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93512" y="4836397"/>
            <a:ext cx="6574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Reversão da Insuficiência Financeira de R$ 25 bilhões </a:t>
            </a:r>
            <a:r>
              <a:rPr lang="pt-BR" dirty="0" smtClean="0"/>
              <a:t>para cerca de R$ 7 bilhões a R</a:t>
            </a:r>
            <a:r>
              <a:rPr lang="pt-BR" dirty="0" smtClean="0"/>
              <a:t>$ 7,5 bilhões (dos quais R$ 4 bilhões referem-se Dívida com a União).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975775" y="1988840"/>
            <a:ext cx="4812320" cy="2246769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Principais Medidas:</a:t>
            </a:r>
          </a:p>
          <a:p>
            <a:pPr marL="62865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Emergenciais/extraordinárias</a:t>
            </a:r>
          </a:p>
          <a:p>
            <a:pPr marL="62865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Ajuste </a:t>
            </a:r>
            <a:r>
              <a:rPr lang="pt-BR" alt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t-BR" alt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iscal: </a:t>
            </a:r>
            <a:r>
              <a:rPr lang="pt-BR" alt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BR" alt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eceitas, Finanças/Despesas, Controle, Transparência e Cidadania</a:t>
            </a:r>
          </a:p>
        </p:txBody>
      </p:sp>
    </p:spTree>
    <p:extLst>
      <p:ext uri="{BB962C8B-B14F-4D97-AF65-F5344CB8AC3E}">
        <p14:creationId xmlns:p14="http://schemas.microsoft.com/office/powerpoint/2010/main" val="885682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2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11076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MEDIDAS PARA REVERSÃO </a:t>
            </a:r>
            <a:r>
              <a:rPr lang="pt-BR" altLang="pt-BR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DÉFICIT E DE SUSTENTABILIDADE FISCAL</a:t>
            </a:r>
            <a:endParaRPr lang="pt-BR" altLang="pt-BR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9443" y="1202980"/>
            <a:ext cx="1137726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MEDIDAS EMERGENCIAIS/EXTRAORDINÁRIAS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Aumento do limite de 85% para 95% para utilização dos Depósitos Judiciais (2015):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R$ 1,1 bilhão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Redução Encargos Depósitos Judiciais para FRPJ (2015):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R$ 473,3 milhões (2015 a 2017)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Cessão Onerosa da Folha de Pagamentos (2016):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R$ 1,28 bilhão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Ação FORD (2016):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R$ 216 milhões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FOMENTAR/GM (2015, 2016 e 2018)</a:t>
            </a:r>
            <a:r>
              <a:rPr lang="pt-BR" altLang="pt-BR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R$ 749 milhões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Ações Banrisul: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R$ 537 milhões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Redução Capital Banrisul (</a:t>
            </a:r>
            <a:r>
              <a:rPr lang="pt-BR" altLang="pt-B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nov</a:t>
            </a: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/18):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BR" altLang="pt-BR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$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176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milhões</a:t>
            </a:r>
            <a:endParaRPr lang="pt-BR" altLang="pt-BR" b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95400" y="4960218"/>
            <a:ext cx="9937104" cy="9361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/>
              <a:t>Total de medidas extraordinárias ultrapassou </a:t>
            </a:r>
            <a:r>
              <a:rPr lang="pt-BR" sz="3000" b="1" dirty="0" smtClean="0">
                <a:solidFill>
                  <a:srgbClr val="C00000"/>
                </a:solidFill>
              </a:rPr>
              <a:t>R$ 4,5 bilhões </a:t>
            </a:r>
            <a:endParaRPr lang="pt-BR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438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4"/>
          <p:cNvSpPr txBox="1">
            <a:spLocks noChangeArrowheads="1"/>
          </p:cNvSpPr>
          <p:nvPr/>
        </p:nvSpPr>
        <p:spPr bwMode="auto">
          <a:xfrm>
            <a:off x="2927350" y="188914"/>
            <a:ext cx="4897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AutoShape 2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58750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0" name="AutoShape 4" descr="data:image/jpeg;base64,/9j/4AAQSkZJRgABAQAAAQABAAD/2wCEAAkGBxAPDxAPDw8PDw8PEA8PDQ0PDQ8ODg8PFRQWFhQRFBUYHCogGRolHBQVITEiJSkrLi4uFx8zODMsNygtLisBCgoKDg0OFBAQGjccFBwsLCwtLCssLCwsLCwsLCssLCwsLCwsLCwsLCwsLCwsLCw3Nzg3LCwrNzcrLCsrLCssK//AABEIAOEA4QMBIgACEQEDEQH/xAAbAAADAQADAQAAAAAAAAAAAAABAgMABAUGB//EAEEQAAICAQIDBAYGBwcFAQAAAAECAAMRBAUSITEGE0FRImFxgZGxBxQjMqHBFRZCVHLR8DNSkqOy0vFiY4KTlCT/xAAYAQEBAQEBAAAAAAAAAAAAAAAAAQIDBP/EACARAQEAAgICAgMAAAAAAAAAAAABAhESEyExQVEDYYH/2gAMAwEAAhEDEQA/APVCEfLGff0mEvU/3eHmy94OEOF5nkOIHqT6vKQSB+eDCiMeEYGWClfSOMHzOI4b0Vxj7jKVawqSTnOV8Tgg/wDEaq3hNWWwAqBgG+7jk3EM8hzHWQcfPLnyOBkE9OnL8YoYHPTAOM5/rE5VDYB4jxFAtgw3ECy8uvrJX4SdQ5MD5N48zzWBI/Lr6oP+Pf5QjqPLP4ZP8/xhqwCeYxg5zk9RnGPb4QFhHz6fnM6HHnlR0YA9AfyELuPAeIOc5wOuQD/Q5+8J3WcAGfEgYzw+fPn4cpRDkA+fvg4QeRA6nl1Geh/L+hHAlGhghgCCMYDAWaYzQFmmgMgEEJgMKE02YMwNNNFgYxTCYICzTQQOeI4JGME8iSOmRnrgkZHumAjCEKBGxDDiAuDz5nB545Y+UUiUxMRAniAiUxNiAhH9Y5zYj4mxATE2I+IMShZo3DBAUzQwGAsUxzFgCKY0UwFghMWQaCaAwrQGbMBgYxSYTFMDQTZmgdqBCBCBCBCMBDiECMBAXE2I2JsQExNiPibEBOGbEfE2ICYgxKYgxKExARHIgIgTIikShEUiAhiGUMQiApimMYpgKYsYxTIFMBhimFaAzQQMYpMxMUwNNBmaB3oEIEIEbEIAEIEOI2IC4mxGxCRATE3DHxNiFJwwYlMQYlCYgxKYikQhCICI5EECZEUiUIikQJGIZUyZEBDFMYxWgIYhjmIYCmKYxitIoRTDFMDGLMYpgbM0E0K9IBGAgAlAJWQxCBCIcSDTYhxDiVSzRpiICzYjYgxCFxARGxNKJkRSJUxSIEiIpEoRFgSYSZEs0k0gm0QyjRDKJtEMdohkCGIYzRDCgTFMximQYmITCYpMDZmi5mhXrAI2JhGAmmWAjAQgQgTIGIcQ4hxClxNiNibEoTE2I+JsQJkRTKEQESomYplCIhgIREIlSJMiQSMm0sZNhKJMJMyjSZgTaTMo0m0BDJmO0mZFKYhguuVfvMq/xECTGoUjK5Yeao7D8BJuRdU5MUwortnhpvbHXFL/AJiUGh1J6aW/3qq/MycovGozS36O1X7rb8U/3TSc4ca9XGE4f1th102rHj/Yg/nB+kgOtOqHt0z/AJS8ozxrsAIwE64b1p8gNZ3ZPhaj1f6gBOwRgRkEEHoQcgyyw1TATQgTYlAmxGxNAXEEGotVEZ3YKiKWd2OFVQMkmfKe1PbGy/JUMmk4uGukErbqTnk1hHML/wBMluiTb6PfvWnQle9DMOqVhrWHtCAxV3IuQK9NqH82Na1gDz9IieB2XXbzeoGk09dFXQAUrnHlz8Z6Pc9t1tuhw11g1WlNlmqAc199pypdCAPEcPD7cznc8vh1mGPy9HRqEsB4Gzwkq3qYdR6+vhI7pqe5ottA4jXWzhScZIHTM8j9E+4C3T3KOM8NxIJUlcYAHp+Leo+WfGet3qvi02oXzpt/0mbluv2xdbdVt3aAanIpFFjL96sakV2A/wANij8CZ2As1HjorvatlLj8GnxPTbVqb9Qb6tLfbnhA7up3TiwBjiAx+PjPcbR2E3K1S5a/RsMcKm48/XjiJE5zPJ0uGL1l26V1/wBsttGeWbanVf8AEMiciu1XUMjBlPMMpBB94ng99q33bULPf31QHpcZFqkY5kZ8J5nZfpCs015d6wanJ72lRisn+8Ofon1j8ZvHOs5YR9gaSadVsnaWrcFJ0dVtrAZsqPdq9R8mJPP2idhbVqRzZdNQP71+qHTzwo/OauUjEwtZpNp0++7hZplZxqdPZwqD3ddRKtlscIJOSZ24qJUN9a0S5UMQzuCPbM9mK9eRGnnt43wI5pqKhlx31zDK1f8ASB4t8p2W9akVae2yvWaO2xV9CqpmZmJIAx7M590+R71excUVkkjLWNzyWPNjJct+I1MNe30LbN+UNjS6Uam7lnUXjvbOI8gQDyAnp6a9+bi4Urr6Ff7NV9Y9HJ6Tw3ZDtVbtWn5aSh2JA7wiw2KCeRbHszifRdP2r1l1FeoRqDW/LjStiobxU5OQR65zmMrdy04f6u7zbgvqnUMQTULODHI5BI8PdA/YbcnwTrbAMc0bVWMD5cx08Jybe0msPIXKvsqXPxnDO76zx1dvnyFY/Ka64z2Vv1A3D97P/wBeo/nNN+mNX+93f5f+2GOuHZXVPsm9/vFhUcyjWZAPiOLPOQOj35WAD2cs4cvkAefPI6T3A2vr9tfz6+mp/KTv2divLWahMZ55rwOXMnlHXTsj5/qe0W66ZT9aVbKxkOCofiPryD65wdt+kFKnDU/Ygn7WjJNLewfsHx5Tru0mpe650XUajVadWI7wMKeIjOcAnmPX4zg6Tsvp9XSbdFczsvJ6bU4XX3qMTOpj7a3y9PuW377XqKa7tOtl4sGSKl4uBh1RzyAIlG1uo8NMqDxa/VVV4HngZnx/sdoNVp3eoGxRaeB1SwqSMjB9WPP2z6LqOwffuq2O9NSoS13Hi128AGPM+vPKXstuozxx+Tbzv11QUrdoxk4buy13Co5lixIHL2TmU7pYyKw1Wk5gEmxHT34DTqdR2I2/TJWi6ofaWKljNarciDg4J88Zh3zY9sTASzRDiVVYs3G4/vEcziS5ZtSYut7bbu9lS0fWdPalh4rxQrAhFweFiWPInHwnzfbta76o6pqw9FByFdiqcI9Y88T2G6bHp1DDQhrWbA4UrsIIxjqffOG3Y3cNRpxRVR3FefTLLwlh6z7Y5b9rx16dw/0v3gBadLVVWOTEDJX1gdPdPabJqhrqvrIvtsFiNS2Urr4R+0gwPz8Z8yv2TT7dWterZHcZ+zpbisew+L/LE5XYjtRcus02gVOCqy5/Q55wUOSfhmal8sWeH0rY9g02gRq9LUKlduN/SZizeZJM57rkEHoQQfWD1lIrTs4uvo2xK0Wutra60GFRLWVQPYJxdxpFVbWNq9TStalmdbQSB7xO3M8t9ItTvt1or8HqZ/4A3OSyNbr5Vve9ajUtYLdTdbRzK122srMo8wvLPX4xNk2SnXhk0pY2qpZqXX0uEDJIx1nZU6ADg7+ocLgcGVyGHmPhO10W57bpWw1FtdnCR3lBdGwfAEdJ57lPj27zF0XZHZrK9S1TLYAx4G4GZSyZ5rkeyfVLPo+qus4rLTRSmBUit3ZIxzJGfnznkP05ta+lXRqy7ENxNqLQwJ9eZY9sNGPROgssPTJsZ25DqRnl1je75Xj9PVbn2M051GnqTUE+gXZWZTx8LD/mdhuvZDbmDDiorLBQ1r28VqqDk8GTyPlPFr2sRctXtKsteA7FgCufac/CFe2NnDxptNRBIA+xYnpzJ5S/xNftXtN2Z2+isW6bVJbcCFKiwMSvjyBnj9t25lse0aWy5yDw5Uhc+Ans6+0m5kZq2ukA8s9y3U9M8px9Zu2+lG+wSkjpw0kH45mas08zt+l1GnGobV1r9sOjjAr9IHiHjkYxOz0/bVdLpW09ScaPYGs5Y4TyyenLpOr03ZXdNxv4LHbmQGc5CgeM9zruwOl0mgFFjIb2ZGyvN2wwLEn2CbmPyxbCZ8YpMnbqK1OGdFPgC6g/OROuq4whcAkFuLBKL5BiOmZ23HLTk5mnG+tr5v8A+p/5TSbhqvoqidL21d127VGvIYoFyOoVmAY/AmcbS9pmKsz6dyC5Cd0VYcOARkk8zz54ia3tKGRkbR2sjqVYM6KCD8Y54/Zwy+nzavbMEcalRgEZyOIHxBnZbfu2g0nELNPdk4VuCwoDgE9B1HtnDuvLOU6DOKwzhjw5OAT5zvtk2mu5gLNM1jE/slXBI6keyebzb5eiePQL2g2/HEug1BHXjbVWhM8/EHkZxx2p0hJxtfFgE5drbPxPUT31230ogX9H245YT0cH2jPOX0iIpyNtPPxY1dPLHFNTFLlHz6vtTgMU2qlQvM8VfX2cpT9cNwwO621EJ8PqjH8uc+jNbYfu6CoYORx21ge3lOZ9auI/sKA3LhBbIHvxNzBLm+bVbt2hvA7upqw3RloVBj4TrN42jfWX7bUXcJ6gFgcAc/AT66NXqen2Cjl0Vmnn9+199dgOqUvpPG+kfc8+8XBwPWPwi4aSZ+XiuwnYMWP3+usHCgYkM4zxefX8TPQad9oq1z6mplNqjuqigewleEBmwOuflOTZt2qtqP1K+q2mzLCvNYP8IPj7TPIansXuwfipV0PIqK/R9L2+Uk2tk+30X9M18uGvUsD4rpbsfiJ1m5dqO7tWtKHb7ved4GqcBjheBcHiJM80Oz/aNVyLrjgcw1yY+GeZgO0bjqbVRwW1VKcVjcQyMkKrKfVnMtzySYYvZHd2xkaLWHHh3SD5tOt13aH0WR9BqyrAqQwqAIP/AJTo7Ow+/WseLVuq+B+sgDPsENf0Xbi2TbrXJyAOK3K48TyPTr5TW8k1i8vYpazgqNmATw1244lXyJE7js9sqW3A6ml7QpA4KuC0tnPgp4vwnotq+i01sW1OpGPHgbBI9ZnpaLdFoh3elAvvXOAuHIbzZug98xMfLXKHor2/Sg8OgtXkvE31Kxs+WSRN+mNE+CdFcOnXTcPTp4yN2pss52Hn14QSVH8/bOK86yOVyduu/wCmUejpbMjmAakBz7SYjdqgPu6R/e9a/KdM0i0uk27o9sLOf/5QPLN4PxwJwW7YWPatNy1aeuzkLzxWLk/s+AB9s6x5x7kDAqwDA9QRkRcVmWnpd12/XVV50LpZkH0lwG9w6fOfNdVte7Lc1zUfWLWJyL14vDynp9v1uo0o4aL3WvOe6f7RR48ieYnPHanWgnJoYeANZ+c5XBuZvHafcd4RQBtemYKOQbTFjy9ZOZyb9TqNUAbdG1OpReM0VoVDUL6Te3mB8J6te2OrHWvTnz5OMyJ7WXmzvGooB4CmVZiQPeIuKzJ5T9d9y/df8iyaei/WPV/9v/CP5TTPBrlENZ2G3R1Va9UiVdVWtyp9LmfCdaPor15ybNaCSfRBckAeue8q28KvCLdRw8vR798co36MqP3lZvH07bG+beqbn43PseP0H0Y10lTfq0wObFWIJ+M9nti6XSKU0oOot5+kDxDJ826KIybdSDkVJnzK8XznLUAcgMDyGAJZ+PSXNKuti5tsbicjAH7KDxCzkAQCETpIxbtoZppWSzEQwQOqt2DTklkVqWb7xosaoMfMqOR+EWvZOHpqtYAOg78D5LO3iyai7rrn26zHLW61fZcp+azj07VbXY1i6y8s68LMy1FsdeuJ25ixxizKuHZprG+9qtSeWPRsVPksg23jxt1J9ups/Kdg0m0ahyrrm2uo/eDP6ntscfAmVSpUHCqqo8lAUfhOQZJpdG0WknlmkGhEnkHlnkHgReRaVaRaRU2k2MdpNoCEybGMZNjIrZmk8zQPpSxxFEMrJxGEURhAIhghlGhgmhBiwwSjGLCYpkAMUxjEMBWk2jmI0KmZJpRpNoEXkXlmkHgSskHlnkHkEHkWlnkGhU2kmMo0k0gmxk2MdpJoUJoMzQPpixoqxhNMHEaII0BpoIYVoYJoRpoMzQMYphMUygGKYTFMgUyZjmTMBGkmlGkmgSeQaWeQaRU3kHlXMi5gReQaWeQaQTeRaVaQeRSNJGO0k0qhDEhgfThHEmDHE0wYRxJiMDAeaLNmA2ZoJswNNBmAwNATMTFJlRjFMOYpMKUyZMYmTJkCsZFpRjJMYE3MixlHMi5kVJzIOZVpFzAk5kHlXMi5kVJ5FpVzIOZFTaTaMxk2MAZmi5mgfTxKAyQMcGdGDiEGKIZA2YYmYcwGmzFmzAMEGZpRiYpMJMUmEAmKTMTFJgAybGEmTYwoMZJzGYyTmQTcyLmUcyLGRU2Mg5lHMg5kE3Mi5lHMi5hU2Mg5lXMg5kUjSTR2MmxgLmaLmGB9REYTTTowdYRDNINNNNA0M00sAME00ARDNNCFimaaAhk2mmhUmkWmmkEmkHhmkVx3kXgmkEnkXmmhUGkWmmkVJpMwzQEmmmgf/9k="/>
          <p:cNvSpPr>
            <a:spLocks noChangeAspect="1" noChangeArrowheads="1"/>
          </p:cNvSpPr>
          <p:nvPr/>
        </p:nvSpPr>
        <p:spPr bwMode="auto">
          <a:xfrm>
            <a:off x="173990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101" name="AutoShape 6" descr="data:image/jpeg;base64,/9j/4AAQSkZJRgABAQAAAQABAAD/2wCEAAkGBhAQEBAQEBAPDw8PDw8QDw8QDQ8QEBEPFRAVFBQUFBUXGyYeFxkjGRQSHy8gIycpLSwtFR4xNTAqNSYrLCkBCQoKDgwOGg8PGiwkHCQpKSwqLCopLCwtKSksLCwtLCksLCkpKSwsKSwpKSwsKSksLCwsKSkpLCwpLCksKSkpKf/AABEIALcBEwMBIgACEQEDEQH/xAAbAAACAwEBAQAAAAAAAAAAAAAAAQIDBAUGB//EADoQAAICAQEFBwMBBQgDAQAAAAECABEDIQQFEjFBBiJRYXGBkRMyobFCYnLB0RQVI1KSsuHwgqLxM//EABkBAQADAQEAAAAAAAAAAAAAAAABAgMEBf/EACMRAQACAgICAwEBAQEAAAAAAAABAgMREjEEIRNBUSIUUjL/2gAMAwEAAhEDEQA/APDxgQjE7HnGJIRVGIE1lqypZNTJF6GaEMyqZdjkobsTTVjec9GmjE8mFJh0sbzQmSc9MkvR5ZGm9cklxzIuST+pCNLi0rdpAvIM0GiyNM2Qy12lGRoWZssyZJqyTLklVoZ2lTS5xKWlZWVtIGSaQMgRMi0ZigRijMULHCKOEGssErEmDCVoaWq0zgy0NCq/ihKrhAxgR1ARgQHHUI4DEmsgJYBAmsuWUrLscnYtQzQjShVA536Dn7yfEOmkbVa0aXo8xK8vR5ZWWsZJMPMoeTDyRo4pEvKvqSJeBJ3lLtGWlTGQmFbmZ3MuyGUNISpeUtLmEqYSJWVGVmWNIESBWYpIxVAhUJIyJEBQhCFjkrkYCESsklMgDJgwhPjjkLhArjgIQGJKREcCQklkBJrAtxiyB4kT1WfsuEXGyk8X0lLg6/4h5n9dPKeWwN3l/iH6z6cycLEHoLP8Js6fM4/KyTSI03w1i0zt4LbtifEQXFFgCAefrUzK06HaEEZWsknic6mzqxMwYcZY0oLHwAudGK26RMs8ldWmITVpcryKbFkJrhPuK95AGaxMSzmJhpDyQeZwZO5KNL+OLilamTqDiC0rMmRIsI2txVPKXlzypoRpS0qMsYysmQlUZBpYTKyJAhUUkZEwIxGOIwnRQhCEiSkZoKj6Y07xZjf7oAETOhUI5PFhsMeXCpbXyIH85ds+7Mz6rjYjxqh8nSVm0R2RWZZoTqDs5m8F/wBa/wBY5T5afqeE/jlQhCaqCMQjEBiSEiJMQJqPD2n1XYmGTFjfiD6KGbkSdAb9wZ8t2cgMpJoBhZ8BfOfSuz1vibHkIRabUKCTw2HUa0CCGHxOHza7rDowTqXB7X7sb+0IqgscnCFrmSQP5k/E9H2Z7PpgWyAzkAO55X4L+6PyZMbKmTIjEszYw6lnYFlCsVY6ADUD/wBp0Bn7pOioOQOnoJxzmnhFG/COW2LfG4xkPGg4G6Dq2h1Pldfynkd87vTG3fDgkA2hQjUeB1E9vtG8Rwmibo6kcvM+f6fp8+3rvcvkPAQUBIJKg8fjY/y6aCbeNW023HSmWY1qWF1o6GwQCDVaHyk1EgzljZoaUABQAHQCWIZ6e2Fab9pqJOJRLAkjbaKKzImXHHItjjaeDM4lLiaXWUsJO2dqMrCVmXuJS0ljMKjIGWGQIhVAyJkqkTCUTFLsJawE4uInQLqT7T0GzbjZkBz/AEgWN1wj6gXhoaqNNSTM75Ip20rSbdPMVFPZ4t2YUrhx4n/fJI1/8gb9ql3908QP1GRR0X6Yr/UZz/6o36hr8E/cvDzZh2XIwFIxoEDTQknXn5T0P924FJ4VFjwvX8zNtOwKdV4l1/zMR8EyL+TH1Ca4f1Hd+zcHEfpZcrHwW0UA2NTpz8fCas+9coGmE34vkWh5hQY13lmoK2PFkUacXC/Efk1cu/vTAv34yG8T31+es47Wm07l0Vjj1DnjeOXqx9sa1/sP6xTe2/MHiP8ATCU4St8kPIwjjE9x5QqOEKgAkxEBJrAkonvexmdnXhF6sgN39wxcJPwqkzx2x7syZK04VsCyau+QUcyT0n03cG6P7OqK573CWycOgUkaKPLkPOr6zj8m8cdN8VZ2z7GAGzs/IOaHoOXnrdebTPi2wuGd6CroBY0PQLfrz8TOmuxdwGvvyM3rQ0/UfE8Ttu3kbMFFWuXIGPXiLHhHsov3E82lZvMQ7bTERMq9/do3y3iTuYRpwqdWo9T1H4nGWV1LkE9utYpGoefubTuVqCX40lSia9mx2Yl1VhbgwX/WaRiHQXJYl6To7Nsp8K8+g85SZaeoZE2QkE1oOWnM+El/YyTX0lJ8B3j8XdzoPgs1dAaLz/7cf90X5n/LoD8mUmf1Dg7ZsVa8JQ9VN15EXrObk2c66XXhPX5MbqtORwcuHJlfIPgDuzn5N242I4WcAWAPpswv1517dJX5dJ4vKvKHE9DtW4aFhgD6E/8AP4nNO6H8UA8SWr9Jeuek/bC+KzlmWbPsjZDS6mwPmd7Y9wYT9zl26Ki0PUk61Otg2bFs4s1w1+wDfvr/ADmd/Kr1X2rXBP24WDsk5H+I4x6cq4j766S7F2SQkU2XIORKqAL+DOhtXaFV7oxBxppxldegYVftpA76yFTa4sa/5FWyB5kzG2XLHuZ00rjrPqFA3MuLQK3ge+VP/qL/ADKf7KtniXGFSlPGHc3V0LleTfWbJomrA6s32r/z6ayWz7JxkNkLMR1bS/Rei+8xt/XuZax69QqykcseLH/GVVV/ME2t10VgPLHxa/Jr8GLbM6of2TXVaoDz5VOfk3wFHcskk3QAH9ZFcdp6Wm8R21N9W+Jn151S15WamTNvllsB7Plp+kyZttc2STZocPgv9TMbnU+p/WdePxfe7Oe+f6q1ZN65W5tKG2gnnr50LlUJ1VxUr1Dnm9p7lLjMcruEvpTctFQjAkgJKERJARgRwBTRBGhHWb9mfLksfUYIq8TuzHhRRpZrzIAA1JIAmET0m592I2NgRkYXjc1X0moMQNNW0JNWOukzyWisblesTM6dbsRuz6mTjCngSzjbILLMRTZD6DQfznb3t2gRONEbvOWRST4d1WPmTZHShMWbfP0sQXD3smUALjAPEFOlUPDXy6THsfZXK7DNnN0eIK3dUciOK+R5ePIa8p58zF/6t06tTX1D0ybV9LZsSsTePZ1LfxFe8T+Z8z27ICigUKLu46lnP3fj2sT03aLenCGQG7+9uleA9f0nkFtmJ8ifRamnjU3M3lXNOo4qhL0EqE1DEbNAmiRoOvSd0yyx9njnR2RdDJbBuZ3+9eAH7SwIJ9BO7u/c2JWpi5qiSdF9jOe+ekenZWs9qdgw1+yWM7CbKzDVaHQch8cp0tnxYMa6MD6a/mWYtqQV3Qo86szD5tz6TNXNxbIwYdwnwHK/edRdiY60EB9F18zyPtDJvXGugsn00+TMm8d5kgqp7zaeYHlLTyv9KR6WbTsiDVu+fQV8nWcvM3GwW1QXVk0ABLC5XGS7HXQcTEgeU81vraeMrWg4bI1HP/ic/wAU2trfp0VtqNvRPh2fFq+bGzDkCwYD2nC2/tBgLVx2vkgA/AE88b1IFnkP6x7Fut878C6a6k9BNv8APSvcsbXs6bbwfIAcONArFlLOCeFQF0J6mydNZfj3Wz6HifxofSxj3m4bvxY+HEDS41tnI5E8yB1JqZt49qNlxLwYrykDmAeG/U8zMYibTqkelZmIj+p9s207LhwKWIWwOYW/i5xk2jJtL0KTHZvmbA5j4PzVzHtm9cmR+K65gLelEcj43O9sWAY1ciu6/wBIDySuL5cufibWp8deVu1ItznUdLN27ECeEDhRNWPNq1/JozLv/tEVP08fdrw6evjKtt3r9NXCnU0PetZ5pms2eZ5x42LlPKU5r8fUNGTeOVubH4FSp9sc9a9ABKTFPQ4w5NncUIrkoOK4GKAQhcUIbQI44QgRgQAmvZtgLcJZlxK32u9UfGupkTaIjcpiNqsOzsxpQT6dPMz2nZXcmYoUsqrNx908tKPpy5yW59348adwq6kWcgIPGevLlXhOv/fRQFMWLIWI+40qD3PITzc3kc/5jp10xTX22JsCYOIYUAeu+6Bbvzfn7XKtqycC8Pf4mBtVHExv8AefLzl27dg2nIoYumPHz7vErN6ZCLHqI9p3ls+zqe8uMCwWIti19NSWPzznPx9tZn9ebx9nH2lu+vAgNgAjiHmW1F8508PYnBjHeTiFal8rkH2Wgek4m39uHusGNUF/e54j60NJxtr7SbS7BjndiOR5D2HQTsriyzGt6c83rt7F+yGAmyiYUo6nUn/xu/kyzBs+ybNfC6cZ1a2VT73y6TwWXfOdqvI+mv3EawG1WCWRD9q2OJbqzqAZM+Naf/UrVyx9Q+gHe+LhJyZMaoeaplDM1cr4da95ys3aPH9T/DUhORf9o+gOnz+J5Vdp/dQDwAOvuSTNC7Wh1ONRXIKcmvySAJNfHrXtvGTb2Y2zGQtuCG1RwtA+16HxBm5dmbh4lojWjVqa5i9CD5Tw2DeLdSa8ByHtOvsu+3VCAbNaNpy8COtdJE4tTuFt7hry5ip1FX0u5ZsW8VU9/UdNAZydp29shtvgaAegmZsniZrrcalXTsbftv1ia/8AzQWTyBJ0A9z+Lnn95bRbE+3tUM210KB06gdZz8uW5FaaTMhteEdSf+AZ7LcWxhMY0J7pdj14OYX4/WeLxZBxreg0H8p77Ftq0QKGra+VCh+Jh5U6iIVr7eE39vF2y5UBpBlYULF1oL8dAJyCZo2427E8zqfWhc07JudmAfIfpoaq/ub0E66zWlIlyWibWlgwgllABJ4hoBZq538uXhWmIFvkcnmO85aMhMQIxKF8W/b9ydZm25QigHvGuXICvHqZwZs8ZJ1HTrxYpp7lxdsyW7HzmcmSyPZMgZ6OKuqQ5Mk7tIMUIiZozORhcUAJgTFCAXCK44Hpk7PORYfG18uF1f8A2mps2TsZnfwXzokT2+DdyKSMWE2T0rGPWhpNeZ9ox4yzMEVQTpfIDloB+NZ5f+rI7Pip08vsvYlcVNmXj0vu5kB06cLEfOvnU3bO2zFTiCpiFmgw4sisdL5EC9PHlzm/PvzZ0HFl4mI4e9x8ibqrHPQ/E87vPtfhv/Cw5Dz+5q99QT/3pImMuToiaU7d3Zc+yoo0ZsuoJC92wfFta9BM+XtJixuaxjPkXoK4VP519p4rbO0ObIK4hjXlwoKsebcz8zmTfH4v/TK2aPp6zfHbLPl7rMMaE0yYzb1+83T0GvpOPl24lbcl+LK2nX6XABY8DZFfwzmCWZcgJroO6p60P/t+5nVGOI6hjNpkmWutjp5xXESeUBNFTuNWkYXBC65JWlKmSDSJhtW7SuSXJtFekxBo+OV03i0Ogdo8/wAyts3rMf1IHMfGV4p5Qvd5S7ypsp/6ZUzS3FS14TbJPSYd/YxiUMQMnAQ3P7hpf5nlWaRuVyYa5I1LGMkxLrbuwgt9RhdklR006zrHISbGp6t/IHpM+w4Q6f4etIik9BpZHzN52UkKiggAWx8B1PqZ5We8zbTtxVjjtz8acTgn7EP+phrXoJl3s33Eztvs4UaAAAfA6D/vjPMb4zaFR4iz7yMNeV4hbJfjXbkExQMjc9t5hkxGK4oDiuEUBxGIwuAQihA9xg7dbUrEqMdH9nhP63fzIbf2y2nKCGKa+Cljz5WSZ50OeXIda6+sJl8VfxbnMNuTeTsjKxLFmRuInlwhxQHIff8AiZeI+fzI3C5rERCm0rhcjccIShI3GDAmxiBihAcIRQHclchC4TEpkw4pC4rhPLSfFEWkCYrhPKUi0gTAmRJhXYJiuK4QOx2f3iyOMVjhy2ovoSOc9Qu1oV4lIKVxWL1IPD/WeAx5mUhlJDKbBHMGCbQy8mYejETly+NGSd9N6ZZrGnvduwkIXuwRxfpVj0P5nhNty2fYH2NES/Yt8vjDiyeMAAliQveBY0edgVMGS7o60At+IHKMOD45kyZOcaQMiYEyJnUxEIorgO4iYRQHFCIwC4RQgdOMSIMkJOlThcUcAhCEgSEIrgDAlcdyMLgSiuFxSQ7ihFcB3FcRMJAIRExXACYrgYoChcDIwkEyJjMiTCSgz2KrXx614GKIwI3EYzFARMUDEYBCERgBEULgYBCK4QOkJKQuMGWVSgDFcBAlHI3GIDuEIRoEIXC4DBihcLgEIRGA4iYrgY0FcLiiMaBC4riuRoERMCYpKYIxQJikJImK4GKQFcRgYiYChCRJgO4orhcAMUIjAIRXHA6dwhCWVOEIQHHCEAijhAIQhAYMRMcIChCEBGKEICiihADImEICJihCElEYQkSlGIwhIETFCECJiMIQFFCEAiqEISIQhCH/2Q=="/>
          <p:cNvSpPr>
            <a:spLocks noChangeAspect="1" noChangeArrowheads="1"/>
          </p:cNvSpPr>
          <p:nvPr/>
        </p:nvSpPr>
        <p:spPr bwMode="auto">
          <a:xfrm>
            <a:off x="189230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cxnSp>
        <p:nvCxnSpPr>
          <p:cNvPr id="21" name="Conector reto 20"/>
          <p:cNvCxnSpPr/>
          <p:nvPr/>
        </p:nvCxnSpPr>
        <p:spPr>
          <a:xfrm>
            <a:off x="1741489" y="6418263"/>
            <a:ext cx="86820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6003925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92141" y="1562382"/>
            <a:ext cx="8420283" cy="38933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>
              <a:spcBef>
                <a:spcPts val="0"/>
              </a:spcBef>
              <a:spcAft>
                <a:spcPts val="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ICMS </a:t>
            </a:r>
          </a:p>
          <a:p>
            <a:pPr marL="285750">
              <a:spcBef>
                <a:spcPts val="0"/>
              </a:spcBef>
              <a:spcAft>
                <a:spcPts val="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ajoração alíquotas: </a:t>
            </a:r>
            <a:r>
              <a:rPr lang="pt-BR" altLang="pt-BR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R$ 8,7 bilhões (2016 a 2018) </a:t>
            </a:r>
            <a:endParaRPr lang="pt-BR" altLang="pt-BR" b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0"/>
              </a:spcBef>
              <a:spcAft>
                <a:spcPts val="0"/>
              </a:spcAft>
            </a:pP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Antecipação </a:t>
            </a:r>
            <a:r>
              <a:rPr lang="pt-BR" altLang="pt-B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recolhimento da indústria para dia 12 </a:t>
            </a:r>
            <a:r>
              <a:rPr lang="pt-BR" altLang="pt-BR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(ganho fluxo)</a:t>
            </a:r>
            <a:endParaRPr lang="pt-BR" altLang="pt-BR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0"/>
              </a:spcBef>
              <a:spcAft>
                <a:spcPts val="0"/>
              </a:spcAft>
            </a:pPr>
            <a:endParaRPr lang="pt-BR" altLang="pt-B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Fundo AMPARA-RS: </a:t>
            </a:r>
            <a:r>
              <a:rPr lang="pt-BR" altLang="pt-BR" sz="20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R$ 766 milhões (2016 a 2018)</a:t>
            </a:r>
            <a:endParaRPr lang="pt-BR" altLang="pt-BR" sz="20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IPVA</a:t>
            </a: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alteração dos prazos de vencimento; desconto do Bom Motorista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ITCD: alíquotas; recorde de </a:t>
            </a: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arrecadação em </a:t>
            </a:r>
            <a:r>
              <a:rPr lang="pt-BR" altLang="pt-BR" sz="20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2015: R</a:t>
            </a:r>
            <a:r>
              <a:rPr lang="pt-BR" altLang="pt-BR" sz="2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$ </a:t>
            </a:r>
            <a:r>
              <a:rPr lang="pt-BR" altLang="pt-BR" sz="20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632 milhões nominais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Programas REFAZ: 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Ano </a:t>
            </a:r>
            <a:r>
              <a:rPr lang="pt-BR" alt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2015: R$ 2,2 bilhões negociados com entrada à vista de R$ 575 milhões</a:t>
            </a:r>
          </a:p>
          <a:p>
            <a:pPr marL="742950" lvl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Ano 2017: R$ 900 milhões negociados com entrada à vista de R$ 102 milhões</a:t>
            </a:r>
          </a:p>
          <a:p>
            <a:pPr marL="285750">
              <a:spcBef>
                <a:spcPts val="600"/>
              </a:spcBef>
              <a:spcAft>
                <a:spcPts val="600"/>
              </a:spcAft>
            </a:pPr>
            <a:endParaRPr lang="pt-BR" altLang="pt-BR" sz="16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76224" y="331316"/>
            <a:ext cx="11076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Ctr="1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MEDIDAS PARA REVERSÃO </a:t>
            </a:r>
            <a:r>
              <a:rPr lang="pt-BR" altLang="pt-BR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DÉFICIT E DE SUSTENTABILIDADE FISCAL</a:t>
            </a:r>
            <a:endParaRPr lang="pt-BR" altLang="pt-BR" sz="28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9336" y="3324403"/>
            <a:ext cx="129580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alt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RECEITA</a:t>
            </a:r>
          </a:p>
        </p:txBody>
      </p:sp>
    </p:spTree>
    <p:extLst>
      <p:ext uri="{BB962C8B-B14F-4D97-AF65-F5344CB8AC3E}">
        <p14:creationId xmlns:p14="http://schemas.microsoft.com/office/powerpoint/2010/main" val="2149938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govern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rtl="0">
          <a:defRPr sz="1800" b="0" i="0" u="none" strike="noStrike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13332</TotalTime>
  <Words>980</Words>
  <Application>Microsoft Office PowerPoint</Application>
  <PresentationFormat>Widescreen</PresentationFormat>
  <Paragraphs>182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Gotham</vt:lpstr>
      <vt:lpstr>Gotham Book</vt:lpstr>
      <vt:lpstr>Gotham Medium</vt:lpstr>
      <vt:lpstr>Times New Roman</vt:lpstr>
      <vt:lpstr>Wingdings</vt:lpstr>
      <vt:lpstr>Personalizar Design</vt:lpstr>
      <vt:lpstr>PRESTAÇÃO DE CONTAS GESTÃO 2015-2018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Secretaria da Fazenda - 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ivoj</dc:creator>
  <cp:lastModifiedBy>Tais Vieira Bonatto</cp:lastModifiedBy>
  <cp:revision>561</cp:revision>
  <cp:lastPrinted>2018-12-10T18:45:14Z</cp:lastPrinted>
  <dcterms:created xsi:type="dcterms:W3CDTF">2011-03-21T00:16:16Z</dcterms:created>
  <dcterms:modified xsi:type="dcterms:W3CDTF">2018-12-26T20:32:18Z</dcterms:modified>
</cp:coreProperties>
</file>